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notesMasterIdLst>
    <p:notesMasterId r:id="rId28"/>
  </p:notesMasterIdLst>
  <p:handoutMasterIdLst>
    <p:handoutMasterId r:id="rId29"/>
  </p:handoutMasterIdLst>
  <p:sldIdLst>
    <p:sldId id="326" r:id="rId2"/>
    <p:sldId id="474" r:id="rId3"/>
    <p:sldId id="477" r:id="rId4"/>
    <p:sldId id="481" r:id="rId5"/>
    <p:sldId id="354" r:id="rId6"/>
    <p:sldId id="334" r:id="rId7"/>
    <p:sldId id="358" r:id="rId8"/>
    <p:sldId id="458" r:id="rId9"/>
    <p:sldId id="460" r:id="rId10"/>
    <p:sldId id="461" r:id="rId11"/>
    <p:sldId id="462" r:id="rId12"/>
    <p:sldId id="463" r:id="rId13"/>
    <p:sldId id="464" r:id="rId14"/>
    <p:sldId id="465" r:id="rId15"/>
    <p:sldId id="466" r:id="rId16"/>
    <p:sldId id="467" r:id="rId17"/>
    <p:sldId id="468" r:id="rId18"/>
    <p:sldId id="469" r:id="rId19"/>
    <p:sldId id="459" r:id="rId20"/>
    <p:sldId id="290" r:id="rId21"/>
    <p:sldId id="456" r:id="rId22"/>
    <p:sldId id="480" r:id="rId23"/>
    <p:sldId id="478" r:id="rId24"/>
    <p:sldId id="479" r:id="rId25"/>
    <p:sldId id="476" r:id="rId26"/>
    <p:sldId id="338" r:id="rId27"/>
  </p:sldIdLst>
  <p:sldSz cx="9144000" cy="5143500" type="screen16x9"/>
  <p:notesSz cx="7102475" cy="9388475"/>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3D56"/>
    <a:srgbClr val="84ACB6"/>
    <a:srgbClr val="7F7B9A"/>
    <a:srgbClr val="3495BA"/>
    <a:srgbClr val="58B6C0"/>
    <a:srgbClr val="74BDA7"/>
    <a:srgbClr val="F4F909"/>
    <a:srgbClr val="ECF123"/>
    <a:srgbClr val="F8FF73"/>
    <a:srgbClr val="7286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81124" autoAdjust="0"/>
  </p:normalViewPr>
  <p:slideViewPr>
    <p:cSldViewPr snapToGrid="0" snapToObjects="1">
      <p:cViewPr varScale="1">
        <p:scale>
          <a:sx n="109" d="100"/>
          <a:sy n="109" d="100"/>
        </p:scale>
        <p:origin x="200" y="496"/>
      </p:cViewPr>
      <p:guideLst/>
    </p:cSldViewPr>
  </p:slideViewPr>
  <p:outlineViewPr>
    <p:cViewPr>
      <p:scale>
        <a:sx n="33" d="100"/>
        <a:sy n="33" d="100"/>
      </p:scale>
      <p:origin x="0" y="-16734"/>
    </p:cViewPr>
  </p:outlineViewPr>
  <p:notesTextViewPr>
    <p:cViewPr>
      <p:scale>
        <a:sx n="1" d="1"/>
        <a:sy n="1" d="1"/>
      </p:scale>
      <p:origin x="0" y="0"/>
    </p:cViewPr>
  </p:notesTextViewPr>
  <p:sorterViewPr>
    <p:cViewPr varScale="1">
      <p:scale>
        <a:sx n="100" d="100"/>
        <a:sy n="100" d="100"/>
      </p:scale>
      <p:origin x="0" y="-1086"/>
    </p:cViewPr>
  </p:sorterViewPr>
  <p:notesViewPr>
    <p:cSldViewPr snapToGrid="0" snapToObjects="1">
      <p:cViewPr varScale="1">
        <p:scale>
          <a:sx n="65" d="100"/>
          <a:sy n="65" d="100"/>
        </p:scale>
        <p:origin x="265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1025D820-AC48-3347-A568-CC1D8A673A70}" type="datetimeFigureOut">
              <a:rPr lang="en-US" smtClean="0"/>
              <a:t>6/13/23</a:t>
            </a:fld>
            <a:endParaRPr lang="en-US"/>
          </a:p>
        </p:txBody>
      </p:sp>
      <p:sp>
        <p:nvSpPr>
          <p:cNvPr id="4" name="Footer Placeholder 3"/>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2789761F-7DF0-5244-B4EE-EC968F41CB31}" type="slidenum">
              <a:rPr lang="en-US" smtClean="0"/>
              <a:t>‹#›</a:t>
            </a:fld>
            <a:endParaRPr lang="en-US"/>
          </a:p>
        </p:txBody>
      </p:sp>
    </p:spTree>
    <p:extLst>
      <p:ext uri="{BB962C8B-B14F-4D97-AF65-F5344CB8AC3E}">
        <p14:creationId xmlns:p14="http://schemas.microsoft.com/office/powerpoint/2010/main" val="170204440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0D1B99B0-FCA8-854A-916C-93E0A226BCEA}" type="datetimeFigureOut">
              <a:rPr lang="en-US" smtClean="0"/>
              <a:t>6/13/23</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EAD3948A-8B1B-E044-90A4-601A4B05F12D}" type="slidenum">
              <a:rPr lang="en-US" smtClean="0"/>
              <a:t>‹#›</a:t>
            </a:fld>
            <a:endParaRPr lang="en-US"/>
          </a:p>
        </p:txBody>
      </p:sp>
    </p:spTree>
    <p:extLst>
      <p:ext uri="{BB962C8B-B14F-4D97-AF65-F5344CB8AC3E}">
        <p14:creationId xmlns:p14="http://schemas.microsoft.com/office/powerpoint/2010/main" val="22066744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D3948A-8B1B-E044-90A4-601A4B05F12D}" type="slidenum">
              <a:rPr lang="en-US" smtClean="0"/>
              <a:t>1</a:t>
            </a:fld>
            <a:endParaRPr lang="en-US"/>
          </a:p>
        </p:txBody>
      </p:sp>
    </p:spTree>
    <p:extLst>
      <p:ext uri="{BB962C8B-B14F-4D97-AF65-F5344CB8AC3E}">
        <p14:creationId xmlns:p14="http://schemas.microsoft.com/office/powerpoint/2010/main" val="1983140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D3948A-8B1B-E044-90A4-601A4B05F12D}" type="slidenum">
              <a:rPr lang="en-US" smtClean="0"/>
              <a:t>13</a:t>
            </a:fld>
            <a:endParaRPr lang="en-US"/>
          </a:p>
        </p:txBody>
      </p:sp>
    </p:spTree>
    <p:extLst>
      <p:ext uri="{BB962C8B-B14F-4D97-AF65-F5344CB8AC3E}">
        <p14:creationId xmlns:p14="http://schemas.microsoft.com/office/powerpoint/2010/main" val="3814674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D3948A-8B1B-E044-90A4-601A4B05F12D}" type="slidenum">
              <a:rPr lang="en-US" smtClean="0"/>
              <a:t>14</a:t>
            </a:fld>
            <a:endParaRPr lang="en-US"/>
          </a:p>
        </p:txBody>
      </p:sp>
    </p:spTree>
    <p:extLst>
      <p:ext uri="{BB962C8B-B14F-4D97-AF65-F5344CB8AC3E}">
        <p14:creationId xmlns:p14="http://schemas.microsoft.com/office/powerpoint/2010/main" val="2251833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D3948A-8B1B-E044-90A4-601A4B05F12D}" type="slidenum">
              <a:rPr lang="en-US" smtClean="0"/>
              <a:t>15</a:t>
            </a:fld>
            <a:endParaRPr lang="en-US"/>
          </a:p>
        </p:txBody>
      </p:sp>
    </p:spTree>
    <p:extLst>
      <p:ext uri="{BB962C8B-B14F-4D97-AF65-F5344CB8AC3E}">
        <p14:creationId xmlns:p14="http://schemas.microsoft.com/office/powerpoint/2010/main" val="1133865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D3948A-8B1B-E044-90A4-601A4B05F12D}" type="slidenum">
              <a:rPr lang="en-US" smtClean="0"/>
              <a:t>16</a:t>
            </a:fld>
            <a:endParaRPr lang="en-US"/>
          </a:p>
        </p:txBody>
      </p:sp>
    </p:spTree>
    <p:extLst>
      <p:ext uri="{BB962C8B-B14F-4D97-AF65-F5344CB8AC3E}">
        <p14:creationId xmlns:p14="http://schemas.microsoft.com/office/powerpoint/2010/main" val="4084493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video</a:t>
            </a:r>
            <a:r>
              <a:rPr lang="en-US" baseline="0" dirty="0"/>
              <a:t> with no sound needed.</a:t>
            </a:r>
            <a:endParaRPr lang="en-US" dirty="0"/>
          </a:p>
        </p:txBody>
      </p:sp>
      <p:sp>
        <p:nvSpPr>
          <p:cNvPr id="4" name="Slide Number Placeholder 3"/>
          <p:cNvSpPr>
            <a:spLocks noGrp="1"/>
          </p:cNvSpPr>
          <p:nvPr>
            <p:ph type="sldNum" sz="quarter" idx="10"/>
          </p:nvPr>
        </p:nvSpPr>
        <p:spPr/>
        <p:txBody>
          <a:bodyPr/>
          <a:lstStyle/>
          <a:p>
            <a:fld id="{EAD3948A-8B1B-E044-90A4-601A4B05F12D}" type="slidenum">
              <a:rPr lang="en-US" smtClean="0"/>
              <a:t>17</a:t>
            </a:fld>
            <a:endParaRPr lang="en-US"/>
          </a:p>
        </p:txBody>
      </p:sp>
    </p:spTree>
    <p:extLst>
      <p:ext uri="{BB962C8B-B14F-4D97-AF65-F5344CB8AC3E}">
        <p14:creationId xmlns:p14="http://schemas.microsoft.com/office/powerpoint/2010/main" val="2281199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the improvements to the wasteful actions in the prior video.</a:t>
            </a:r>
            <a:endParaRPr lang="en-US" dirty="0"/>
          </a:p>
        </p:txBody>
      </p:sp>
      <p:sp>
        <p:nvSpPr>
          <p:cNvPr id="4" name="Slide Number Placeholder 3"/>
          <p:cNvSpPr>
            <a:spLocks noGrp="1"/>
          </p:cNvSpPr>
          <p:nvPr>
            <p:ph type="sldNum" sz="quarter" idx="10"/>
          </p:nvPr>
        </p:nvSpPr>
        <p:spPr/>
        <p:txBody>
          <a:bodyPr/>
          <a:lstStyle/>
          <a:p>
            <a:fld id="{EAD3948A-8B1B-E044-90A4-601A4B05F12D}" type="slidenum">
              <a:rPr lang="en-US" smtClean="0"/>
              <a:t>18</a:t>
            </a:fld>
            <a:endParaRPr lang="en-US"/>
          </a:p>
        </p:txBody>
      </p:sp>
    </p:spTree>
    <p:extLst>
      <p:ext uri="{BB962C8B-B14F-4D97-AF65-F5344CB8AC3E}">
        <p14:creationId xmlns:p14="http://schemas.microsoft.com/office/powerpoint/2010/main" val="3666303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can be done in small groups with a report out or as a whole.</a:t>
            </a:r>
          </a:p>
        </p:txBody>
      </p:sp>
      <p:sp>
        <p:nvSpPr>
          <p:cNvPr id="4" name="Slide Number Placeholder 3"/>
          <p:cNvSpPr>
            <a:spLocks noGrp="1"/>
          </p:cNvSpPr>
          <p:nvPr>
            <p:ph type="sldNum" sz="quarter" idx="10"/>
          </p:nvPr>
        </p:nvSpPr>
        <p:spPr/>
        <p:txBody>
          <a:bodyPr/>
          <a:lstStyle/>
          <a:p>
            <a:fld id="{EAD3948A-8B1B-E044-90A4-601A4B05F12D}" type="slidenum">
              <a:rPr lang="en-US" smtClean="0"/>
              <a:t>19</a:t>
            </a:fld>
            <a:endParaRPr lang="en-US"/>
          </a:p>
        </p:txBody>
      </p:sp>
    </p:spTree>
    <p:extLst>
      <p:ext uri="{BB962C8B-B14F-4D97-AF65-F5344CB8AC3E}">
        <p14:creationId xmlns:p14="http://schemas.microsoft.com/office/powerpoint/2010/main" val="1145911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BCAE20D3-F533-0649-B70C-289DB11E6F04}" type="slidenum">
              <a:rPr lang="en-US"/>
              <a:pPr/>
              <a:t>21</a:t>
            </a:fld>
            <a:endParaRPr lang="en-US"/>
          </a:p>
        </p:txBody>
      </p:sp>
      <p:sp>
        <p:nvSpPr>
          <p:cNvPr id="686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8611" name="Rectangle 3"/>
          <p:cNvSpPr>
            <a:spLocks noGrp="1"/>
          </p:cNvSpPr>
          <p:nvPr>
            <p:ph type="body" idx="1"/>
          </p:nvPr>
        </p:nvSpPr>
        <p:spPr/>
        <p:txBody>
          <a:bodyPr/>
          <a:lstStyle/>
          <a:p>
            <a:r>
              <a:rPr lang="en-US" dirty="0"/>
              <a:t>This version of the Lean</a:t>
            </a:r>
            <a:r>
              <a:rPr lang="en-US" baseline="0" dirty="0"/>
              <a:t> Journey to Mastery indicates next levels of learning available through the Lean Construction Institute.</a:t>
            </a:r>
            <a:endParaRPr lang="en-US" dirty="0"/>
          </a:p>
        </p:txBody>
      </p:sp>
    </p:spTree>
    <p:extLst>
      <p:ext uri="{BB962C8B-B14F-4D97-AF65-F5344CB8AC3E}">
        <p14:creationId xmlns:p14="http://schemas.microsoft.com/office/powerpoint/2010/main" val="32478525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D3948A-8B1B-E044-90A4-601A4B05F12D}" type="slidenum">
              <a:rPr lang="en-US" smtClean="0"/>
              <a:t>22</a:t>
            </a:fld>
            <a:endParaRPr lang="en-US" dirty="0"/>
          </a:p>
        </p:txBody>
      </p:sp>
    </p:spTree>
    <p:extLst>
      <p:ext uri="{BB962C8B-B14F-4D97-AF65-F5344CB8AC3E}">
        <p14:creationId xmlns:p14="http://schemas.microsoft.com/office/powerpoint/2010/main" val="8414874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fld id="{EAD3948A-8B1B-E044-90A4-601A4B05F12D}" type="slidenum">
              <a:rPr lang="en-US" smtClean="0"/>
              <a:t>23</a:t>
            </a:fld>
            <a:endParaRPr lang="en-US"/>
          </a:p>
        </p:txBody>
      </p:sp>
    </p:spTree>
    <p:extLst>
      <p:ext uri="{BB962C8B-B14F-4D97-AF65-F5344CB8AC3E}">
        <p14:creationId xmlns:p14="http://schemas.microsoft.com/office/powerpoint/2010/main" val="576047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BCAE20D3-F533-0649-B70C-289DB11E6F04}" type="slidenum">
              <a:rPr lang="en-US"/>
              <a:pPr/>
              <a:t>5</a:t>
            </a:fld>
            <a:endParaRPr lang="en-US"/>
          </a:p>
        </p:txBody>
      </p:sp>
      <p:sp>
        <p:nvSpPr>
          <p:cNvPr id="686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611" name="Rectangle 3"/>
          <p:cNvSpPr>
            <a:spLocks noGrp="1"/>
          </p:cNvSpPr>
          <p:nvPr>
            <p:ph type="body" idx="1"/>
          </p:nvPr>
        </p:nvSpPr>
        <p:spPr/>
        <p:txBody>
          <a:bodyPr/>
          <a:lstStyle/>
          <a:p>
            <a:r>
              <a:rPr lang="en-US" dirty="0"/>
              <a:t>Lean is</a:t>
            </a:r>
            <a:r>
              <a:rPr lang="en-US" baseline="0" dirty="0"/>
              <a:t> a journey involving continuous improvement and learning</a:t>
            </a:r>
          </a:p>
          <a:p>
            <a:r>
              <a:rPr lang="en-US" baseline="0" dirty="0"/>
              <a:t>This Discussion takes a participant from a place of relative unawareness to awareness on the Journey to Mastery.  Note that as one moves from understanding to competency, the journey takes on a continuous learning loop.  And at Mastery we realize how much more there is to learn</a:t>
            </a:r>
            <a:r>
              <a:rPr lang="en-US" baseline="0" dirty="0">
                <a:sym typeface="Wingdings" panose="05000000000000000000" pitchFamily="2" charset="2"/>
              </a:rPr>
              <a:t></a:t>
            </a:r>
            <a:endParaRPr lang="en-US" dirty="0"/>
          </a:p>
        </p:txBody>
      </p:sp>
    </p:spTree>
    <p:extLst>
      <p:ext uri="{BB962C8B-B14F-4D97-AF65-F5344CB8AC3E}">
        <p14:creationId xmlns:p14="http://schemas.microsoft.com/office/powerpoint/2010/main" val="4160436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1650" y="739775"/>
            <a:ext cx="6572250" cy="3697288"/>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EC19330-E92C-4A3C-A763-AA921ABA7B78}"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3551343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how the key terms underlined work</a:t>
            </a:r>
            <a:r>
              <a:rPr lang="en-US" baseline="0" dirty="0"/>
              <a:t> together to support the overall definition of each term.  Lean is not 1 thing.  </a:t>
            </a:r>
            <a:endParaRPr lang="en-US" dirty="0"/>
          </a:p>
        </p:txBody>
      </p:sp>
      <p:sp>
        <p:nvSpPr>
          <p:cNvPr id="4" name="Slide Number Placeholder 3"/>
          <p:cNvSpPr>
            <a:spLocks noGrp="1"/>
          </p:cNvSpPr>
          <p:nvPr>
            <p:ph type="sldNum" sz="quarter" idx="10"/>
          </p:nvPr>
        </p:nvSpPr>
        <p:spPr/>
        <p:txBody>
          <a:bodyPr/>
          <a:lstStyle/>
          <a:p>
            <a:fld id="{EAD3948A-8B1B-E044-90A4-601A4B05F12D}" type="slidenum">
              <a:rPr lang="en-US" smtClean="0"/>
              <a:t>6</a:t>
            </a:fld>
            <a:endParaRPr lang="en-US"/>
          </a:p>
        </p:txBody>
      </p:sp>
    </p:spTree>
    <p:extLst>
      <p:ext uri="{BB962C8B-B14F-4D97-AF65-F5344CB8AC3E}">
        <p14:creationId xmlns:p14="http://schemas.microsoft.com/office/powerpoint/2010/main" val="2037794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a:lstStyle/>
          <a:p>
            <a:pPr>
              <a:defRPr/>
            </a:pPr>
            <a:r>
              <a:rPr lang="en-US" b="1" dirty="0"/>
              <a:t>1. Respect for People</a:t>
            </a:r>
            <a:r>
              <a:rPr lang="en-US" dirty="0"/>
              <a:t>: People transform ideas and materials into value. People are essential to Lean project delivery so they must collaborate within and across teams using foundational Lean principles with the goal of optimizing overall value.</a:t>
            </a:r>
          </a:p>
          <a:p>
            <a:pPr>
              <a:defRPr/>
            </a:pPr>
            <a:r>
              <a:rPr lang="en-US" b="1" dirty="0"/>
              <a:t>2. Optimize the whole</a:t>
            </a:r>
            <a:r>
              <a:rPr lang="en-US" dirty="0"/>
              <a:t>, not just the parts: Most conversation about Lean focuses on the use of Lean tools, which lead to tactical implementation of Lean approaches. Beneath the tools, however is a shift in how people and teams view processes. It requires that teams continuously learn, identify value and eliminate waste for the betterment of the overall project.</a:t>
            </a:r>
          </a:p>
          <a:p>
            <a:pPr>
              <a:defRPr/>
            </a:pPr>
            <a:r>
              <a:rPr lang="en-US" b="1" dirty="0"/>
              <a:t>3. Focus on customer-defined value: </a:t>
            </a:r>
            <a:r>
              <a:rPr lang="en-US" dirty="0"/>
              <a:t>Team members have the ability to understand and refine the definition of value from the customer’s point of view, and this definition becomes increasingly clear through the life of the project. </a:t>
            </a:r>
          </a:p>
          <a:p>
            <a:pPr>
              <a:defRPr/>
            </a:pPr>
            <a:r>
              <a:rPr lang="en-US" b="1" dirty="0"/>
              <a:t>4. Eliminating waste: </a:t>
            </a:r>
            <a:r>
              <a:rPr lang="en-US" dirty="0"/>
              <a:t>If we focus on what is of value, we can then stop doing the things that are not adding value, the waste. There are 8 categories of waste including: defects, waiting, transportation of goods, motion, inventory, overproduction, and unnecessary process steps.  You can not remove waste until you know what is of value.</a:t>
            </a:r>
          </a:p>
          <a:p>
            <a:pPr>
              <a:defRPr/>
            </a:pPr>
            <a:r>
              <a:rPr lang="en-US" b="1" dirty="0"/>
              <a:t>5. Focus on process and flow:</a:t>
            </a:r>
            <a:r>
              <a:rPr lang="en-US" dirty="0"/>
              <a:t> Project team members collaboratively find ways to eliminate non-value adding steps, which shortens the process, all while focusing on flow efficiency. </a:t>
            </a:r>
          </a:p>
          <a:p>
            <a:pPr>
              <a:defRPr/>
            </a:pPr>
            <a:r>
              <a:rPr lang="en-US" b="1" dirty="0"/>
              <a:t>6. Mindset of continuous improvement:</a:t>
            </a:r>
            <a:r>
              <a:rPr lang="en-US" dirty="0"/>
              <a:t> Leaders must create an environment where experimentation is encouraged within project constraints and small, manageable failure is acceptable if the goal is to continuously improve. This atmosphere can drive innovation that will benefit the entire value stream. Lean is a focus on continual learning.  If you are striving towards a specific end where the learning is done you will lose a key component of Lean.  It’s about collaborating sharing ideas, evolving and refining approaches.</a:t>
            </a:r>
          </a:p>
          <a:p>
            <a:pPr>
              <a:defRPr/>
            </a:pPr>
            <a:r>
              <a:rPr lang="en-US" dirty="0"/>
              <a:t> </a:t>
            </a:r>
          </a:p>
          <a:p>
            <a:pPr>
              <a:defRPr/>
            </a:pPr>
            <a:endParaRPr lang="en-US" dirty="0"/>
          </a:p>
        </p:txBody>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F9BC50D9-CCFD-BC4A-A4B9-18C9187171B9}" type="slidenum">
              <a:rPr lang="en-US" altLang="x-none">
                <a:latin typeface="Arial" charset="0"/>
                <a:ea typeface="MS PGothic" charset="-128"/>
              </a:rPr>
              <a:pPr/>
              <a:t>7</a:t>
            </a:fld>
            <a:endParaRPr lang="en-US" altLang="x-none">
              <a:latin typeface="Arial" charset="0"/>
              <a:ea typeface="MS PGothic" charset="-128"/>
            </a:endParaRPr>
          </a:p>
        </p:txBody>
      </p:sp>
    </p:spTree>
    <p:extLst>
      <p:ext uri="{BB962C8B-B14F-4D97-AF65-F5344CB8AC3E}">
        <p14:creationId xmlns:p14="http://schemas.microsoft.com/office/powerpoint/2010/main" val="1944841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slides</a:t>
            </a:r>
            <a:r>
              <a:rPr lang="en-US" baseline="0" dirty="0"/>
              <a:t> will give a definition and examples of each waste for discussing.</a:t>
            </a:r>
            <a:endParaRPr lang="en-US" dirty="0"/>
          </a:p>
        </p:txBody>
      </p:sp>
      <p:sp>
        <p:nvSpPr>
          <p:cNvPr id="4" name="Slide Number Placeholder 3"/>
          <p:cNvSpPr>
            <a:spLocks noGrp="1"/>
          </p:cNvSpPr>
          <p:nvPr>
            <p:ph type="sldNum" sz="quarter" idx="10"/>
          </p:nvPr>
        </p:nvSpPr>
        <p:spPr/>
        <p:txBody>
          <a:bodyPr/>
          <a:lstStyle/>
          <a:p>
            <a:fld id="{EAD3948A-8B1B-E044-90A4-601A4B05F12D}" type="slidenum">
              <a:rPr lang="en-US" smtClean="0"/>
              <a:t>8</a:t>
            </a:fld>
            <a:endParaRPr lang="en-US"/>
          </a:p>
        </p:txBody>
      </p:sp>
    </p:spTree>
    <p:extLst>
      <p:ext uri="{BB962C8B-B14F-4D97-AF65-F5344CB8AC3E}">
        <p14:creationId xmlns:p14="http://schemas.microsoft.com/office/powerpoint/2010/main" val="1948522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D3948A-8B1B-E044-90A4-601A4B05F12D}" type="slidenum">
              <a:rPr lang="en-US" smtClean="0"/>
              <a:t>9</a:t>
            </a:fld>
            <a:endParaRPr lang="en-US"/>
          </a:p>
        </p:txBody>
      </p:sp>
    </p:spTree>
    <p:extLst>
      <p:ext uri="{BB962C8B-B14F-4D97-AF65-F5344CB8AC3E}">
        <p14:creationId xmlns:p14="http://schemas.microsoft.com/office/powerpoint/2010/main" val="1070590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D3948A-8B1B-E044-90A4-601A4B05F12D}" type="slidenum">
              <a:rPr lang="en-US" smtClean="0"/>
              <a:t>10</a:t>
            </a:fld>
            <a:endParaRPr lang="en-US"/>
          </a:p>
        </p:txBody>
      </p:sp>
    </p:spTree>
    <p:extLst>
      <p:ext uri="{BB962C8B-B14F-4D97-AF65-F5344CB8AC3E}">
        <p14:creationId xmlns:p14="http://schemas.microsoft.com/office/powerpoint/2010/main" val="789880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D3948A-8B1B-E044-90A4-601A4B05F12D}" type="slidenum">
              <a:rPr lang="en-US" smtClean="0"/>
              <a:t>11</a:t>
            </a:fld>
            <a:endParaRPr lang="en-US"/>
          </a:p>
        </p:txBody>
      </p:sp>
    </p:spTree>
    <p:extLst>
      <p:ext uri="{BB962C8B-B14F-4D97-AF65-F5344CB8AC3E}">
        <p14:creationId xmlns:p14="http://schemas.microsoft.com/office/powerpoint/2010/main" val="1020596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D3948A-8B1B-E044-90A4-601A4B05F12D}" type="slidenum">
              <a:rPr lang="en-US" smtClean="0"/>
              <a:t>12</a:t>
            </a:fld>
            <a:endParaRPr lang="en-US"/>
          </a:p>
        </p:txBody>
      </p:sp>
    </p:spTree>
    <p:extLst>
      <p:ext uri="{BB962C8B-B14F-4D97-AF65-F5344CB8AC3E}">
        <p14:creationId xmlns:p14="http://schemas.microsoft.com/office/powerpoint/2010/main" val="2502070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2" name="Rectangle 1"/>
          <p:cNvSpPr/>
          <p:nvPr/>
        </p:nvSpPr>
        <p:spPr>
          <a:xfrm>
            <a:off x="1"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44"/>
          </a:p>
        </p:txBody>
      </p:sp>
    </p:spTree>
  </p:cSld>
  <p:clrMapOvr>
    <a:masterClrMapping/>
  </p:clrMapOvr>
  <p:extLst>
    <p:ext uri="{DCECCB84-F9BA-43D5-87BE-67443E8EF086}">
      <p15:sldGuideLst xmlns:p15="http://schemas.microsoft.com/office/powerpoint/2012/main">
        <p15:guide id="1" orient="horz" pos="3192">
          <p15:clr>
            <a:srgbClr val="FBAE40"/>
          </p15:clr>
        </p15:guide>
        <p15:guide id="2" orient="horz" pos="3336">
          <p15:clr>
            <a:srgbClr val="FBAE40"/>
          </p15:clr>
        </p15:guide>
        <p15:guide id="3" orient="horz" pos="3720">
          <p15:clr>
            <a:srgbClr val="FBAE40"/>
          </p15:clr>
        </p15:guide>
        <p15:guide id="4" orient="horz" pos="40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LCI Text 1 Landscape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a:xfrm>
            <a:off x="6486525" y="4821008"/>
            <a:ext cx="2371725" cy="166606"/>
          </a:xfrm>
          <a:prstGeom prst="rect">
            <a:avLst/>
          </a:prstGeom>
        </p:spPr>
        <p:txBody>
          <a:bodyPr/>
          <a:lstStyle>
            <a:lvl1pPr algn="r">
              <a:defRPr sz="850">
                <a:solidFill>
                  <a:schemeClr val="bg1"/>
                </a:solidFill>
              </a:defRPr>
            </a:lvl1pPr>
          </a:lstStyle>
          <a:p>
            <a:fld id="{5A8F7D19-51AD-6242-A3D2-1D3505B6ADDA}" type="slidenum">
              <a:rPr lang="en-US" smtClean="0"/>
              <a:pPr/>
              <a:t>‹#›</a:t>
            </a:fld>
            <a:endParaRPr lang="en-US" dirty="0"/>
          </a:p>
        </p:txBody>
      </p:sp>
      <p:sp>
        <p:nvSpPr>
          <p:cNvPr id="4" name="Text Placeholder 18"/>
          <p:cNvSpPr>
            <a:spLocks noGrp="1"/>
          </p:cNvSpPr>
          <p:nvPr>
            <p:ph type="body" sz="quarter" idx="11"/>
          </p:nvPr>
        </p:nvSpPr>
        <p:spPr>
          <a:xfrm>
            <a:off x="285750" y="963408"/>
            <a:ext cx="8572500" cy="1815102"/>
          </a:xfrm>
          <a:prstGeom prst="rect">
            <a:avLst/>
          </a:prstGeom>
        </p:spPr>
        <p:txBody>
          <a:bodyPr lIns="0" tIns="0" rIns="0" bIns="0"/>
          <a:lstStyle>
            <a:lvl1pPr marL="214313" indent="-214313">
              <a:lnSpc>
                <a:spcPct val="100000"/>
              </a:lnSpc>
              <a:buFont typeface="Arial" panose="020B0604020202020204" pitchFamily="34" charset="0"/>
              <a:buChar char="•"/>
              <a:defRPr sz="1500">
                <a:latin typeface="Arial" panose="020B0604020202020204" pitchFamily="34" charset="0"/>
                <a:cs typeface="Arial" panose="020B0604020202020204" pitchFamily="34" charset="0"/>
              </a:defRPr>
            </a:lvl1pPr>
            <a:lvl2pPr>
              <a:lnSpc>
                <a:spcPct val="100000"/>
              </a:lnSpc>
              <a:defRPr sz="1500">
                <a:latin typeface="Arial" panose="020B0604020202020204" pitchFamily="34" charset="0"/>
                <a:cs typeface="Arial" panose="020B0604020202020204" pitchFamily="34" charset="0"/>
              </a:defRPr>
            </a:lvl2pPr>
            <a:lvl3pPr>
              <a:lnSpc>
                <a:spcPct val="100000"/>
              </a:lnSpc>
              <a:defRPr sz="15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5" name="Picture Placeholder 2"/>
          <p:cNvSpPr>
            <a:spLocks noGrp="1"/>
          </p:cNvSpPr>
          <p:nvPr>
            <p:ph type="pic" sz="quarter" idx="12"/>
          </p:nvPr>
        </p:nvSpPr>
        <p:spPr>
          <a:xfrm>
            <a:off x="285750" y="2787815"/>
            <a:ext cx="8572500" cy="1950873"/>
          </a:xfrm>
          <a:prstGeom prst="rect">
            <a:avLst/>
          </a:prstGeom>
          <a:solidFill>
            <a:schemeClr val="bg2">
              <a:lumMod val="90000"/>
            </a:schemeClr>
          </a:solidFill>
        </p:spPr>
        <p:txBody>
          <a:bodyPr/>
          <a:lstStyle>
            <a:lvl1pPr marL="0" indent="0">
              <a:buNone/>
              <a:defRPr sz="1500">
                <a:latin typeface="+mj-lt"/>
              </a:defRPr>
            </a:lvl1pPr>
          </a:lstStyle>
          <a:p>
            <a:r>
              <a:rPr lang="en-US"/>
              <a:t>Drag picture to placeholder or click icon to add</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LCI Text and 1 Pho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6486525" y="4821008"/>
            <a:ext cx="2371725" cy="166606"/>
          </a:xfrm>
          <a:prstGeom prst="rect">
            <a:avLst/>
          </a:prstGeom>
        </p:spPr>
        <p:txBody>
          <a:bodyPr/>
          <a:lstStyle>
            <a:lvl1pPr algn="r">
              <a:defRPr sz="850">
                <a:solidFill>
                  <a:schemeClr val="bg1"/>
                </a:solidFill>
              </a:defRPr>
            </a:lvl1pPr>
          </a:lstStyle>
          <a:p>
            <a:fld id="{26320680-85F5-B64D-95AB-FFD56453B87E}" type="slidenum">
              <a:rPr lang="en-US" smtClean="0"/>
              <a:pPr/>
              <a:t>‹#›</a:t>
            </a:fld>
            <a:endParaRPr lang="en-US" dirty="0"/>
          </a:p>
        </p:txBody>
      </p:sp>
      <p:sp>
        <p:nvSpPr>
          <p:cNvPr id="4" name="Text Placeholder 18"/>
          <p:cNvSpPr>
            <a:spLocks noGrp="1"/>
          </p:cNvSpPr>
          <p:nvPr>
            <p:ph type="body" sz="quarter" idx="11"/>
          </p:nvPr>
        </p:nvSpPr>
        <p:spPr>
          <a:xfrm>
            <a:off x="285750" y="963408"/>
            <a:ext cx="4214813" cy="3775279"/>
          </a:xfrm>
          <a:prstGeom prst="rect">
            <a:avLst/>
          </a:prstGeom>
        </p:spPr>
        <p:txBody>
          <a:bodyPr lIns="0" tIns="0" rIns="0" bIns="0"/>
          <a:lstStyle>
            <a:lvl1pPr marL="214313" indent="-214313">
              <a:lnSpc>
                <a:spcPct val="100000"/>
              </a:lnSpc>
              <a:buFont typeface="Arial" panose="020B0604020202020204" pitchFamily="34" charset="0"/>
              <a:buChar char="•"/>
              <a:defRPr sz="1500">
                <a:latin typeface="Arial" panose="020B0604020202020204" pitchFamily="34" charset="0"/>
                <a:cs typeface="Arial" panose="020B0604020202020204" pitchFamily="34" charset="0"/>
              </a:defRPr>
            </a:lvl1pPr>
            <a:lvl2pPr>
              <a:lnSpc>
                <a:spcPct val="100000"/>
              </a:lnSpc>
              <a:defRPr sz="1500">
                <a:latin typeface="Arial" panose="020B0604020202020204" pitchFamily="34" charset="0"/>
                <a:cs typeface="Arial" panose="020B0604020202020204" pitchFamily="34" charset="0"/>
              </a:defRPr>
            </a:lvl2pPr>
            <a:lvl3pPr>
              <a:lnSpc>
                <a:spcPct val="100000"/>
              </a:lnSpc>
              <a:defRPr sz="15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5" name="Picture Placeholder 2"/>
          <p:cNvSpPr>
            <a:spLocks noGrp="1"/>
          </p:cNvSpPr>
          <p:nvPr>
            <p:ph type="pic" sz="quarter" idx="12"/>
          </p:nvPr>
        </p:nvSpPr>
        <p:spPr>
          <a:xfrm>
            <a:off x="4643437" y="963409"/>
            <a:ext cx="4214813" cy="3775279"/>
          </a:xfrm>
          <a:prstGeom prst="rect">
            <a:avLst/>
          </a:prstGeom>
          <a:solidFill>
            <a:schemeClr val="bg2">
              <a:lumMod val="90000"/>
            </a:schemeClr>
          </a:solidFill>
        </p:spPr>
        <p:txBody>
          <a:bodyPr/>
          <a:lstStyle>
            <a:lvl1pPr marL="0" indent="0">
              <a:buNone/>
              <a:defRPr sz="1500">
                <a:latin typeface="+mj-lt"/>
              </a:defRPr>
            </a:lvl1pPr>
          </a:lstStyle>
          <a:p>
            <a:r>
              <a:rPr lang="en-US"/>
              <a:t>Drag picture to placeholder or click icon to add</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LCI Text and 2 Pho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6486525" y="4821008"/>
            <a:ext cx="2371725" cy="166606"/>
          </a:xfrm>
          <a:prstGeom prst="rect">
            <a:avLst/>
          </a:prstGeom>
        </p:spPr>
        <p:txBody>
          <a:bodyPr/>
          <a:lstStyle>
            <a:lvl1pPr algn="r">
              <a:defRPr sz="800">
                <a:solidFill>
                  <a:schemeClr val="bg1"/>
                </a:solidFill>
              </a:defRPr>
            </a:lvl1pPr>
          </a:lstStyle>
          <a:p>
            <a:fld id="{26320680-85F5-B64D-95AB-FFD56453B87E}" type="slidenum">
              <a:rPr lang="en-US" smtClean="0"/>
              <a:pPr/>
              <a:t>‹#›</a:t>
            </a:fld>
            <a:endParaRPr lang="en-US" dirty="0"/>
          </a:p>
        </p:txBody>
      </p:sp>
      <p:sp>
        <p:nvSpPr>
          <p:cNvPr id="4" name="Text Placeholder 18"/>
          <p:cNvSpPr>
            <a:spLocks noGrp="1"/>
          </p:cNvSpPr>
          <p:nvPr>
            <p:ph type="body" sz="quarter" idx="11"/>
          </p:nvPr>
        </p:nvSpPr>
        <p:spPr>
          <a:xfrm>
            <a:off x="285750" y="963409"/>
            <a:ext cx="4214813" cy="3775279"/>
          </a:xfrm>
          <a:prstGeom prst="rect">
            <a:avLst/>
          </a:prstGeom>
        </p:spPr>
        <p:txBody>
          <a:bodyPr lIns="0" tIns="0" rIns="0" bIns="0"/>
          <a:lstStyle>
            <a:lvl1pPr marL="214313" indent="-214313">
              <a:lnSpc>
                <a:spcPct val="100000"/>
              </a:lnSpc>
              <a:buFont typeface="Arial" panose="020B0604020202020204" pitchFamily="34" charset="0"/>
              <a:buChar char="•"/>
              <a:defRPr sz="1500">
                <a:latin typeface="Arial" panose="020B0604020202020204" pitchFamily="34" charset="0"/>
                <a:cs typeface="Arial" panose="020B0604020202020204" pitchFamily="34" charset="0"/>
              </a:defRPr>
            </a:lvl1pPr>
            <a:lvl2pPr>
              <a:lnSpc>
                <a:spcPct val="100000"/>
              </a:lnSpc>
              <a:defRPr sz="1500">
                <a:latin typeface="Arial" panose="020B0604020202020204" pitchFamily="34" charset="0"/>
                <a:cs typeface="Arial" panose="020B0604020202020204" pitchFamily="34" charset="0"/>
              </a:defRPr>
            </a:lvl2pPr>
            <a:lvl3pPr>
              <a:lnSpc>
                <a:spcPct val="100000"/>
              </a:lnSpc>
              <a:defRPr sz="15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5" name="Picture Placeholder 2"/>
          <p:cNvSpPr>
            <a:spLocks noGrp="1"/>
          </p:cNvSpPr>
          <p:nvPr>
            <p:ph type="pic" sz="quarter" idx="12"/>
          </p:nvPr>
        </p:nvSpPr>
        <p:spPr>
          <a:xfrm>
            <a:off x="4643437" y="961791"/>
            <a:ext cx="4214813" cy="1802781"/>
          </a:xfrm>
          <a:prstGeom prst="rect">
            <a:avLst/>
          </a:prstGeom>
          <a:solidFill>
            <a:schemeClr val="bg2">
              <a:lumMod val="90000"/>
            </a:schemeClr>
          </a:solidFill>
        </p:spPr>
        <p:txBody>
          <a:bodyPr/>
          <a:lstStyle>
            <a:lvl1pPr marL="0" indent="0">
              <a:buNone/>
              <a:defRPr sz="1500">
                <a:latin typeface="+mj-lt"/>
              </a:defRPr>
            </a:lvl1pPr>
          </a:lstStyle>
          <a:p>
            <a:r>
              <a:rPr lang="en-US"/>
              <a:t>Drag picture to placeholder or click icon to add</a:t>
            </a:r>
            <a:endParaRPr lang="en-US" dirty="0"/>
          </a:p>
        </p:txBody>
      </p:sp>
      <p:sp>
        <p:nvSpPr>
          <p:cNvPr id="6" name="Picture Placeholder 2"/>
          <p:cNvSpPr>
            <a:spLocks noGrp="1"/>
          </p:cNvSpPr>
          <p:nvPr>
            <p:ph type="pic" sz="quarter" idx="13"/>
          </p:nvPr>
        </p:nvSpPr>
        <p:spPr>
          <a:xfrm>
            <a:off x="4655344" y="2871439"/>
            <a:ext cx="4214813" cy="1869001"/>
          </a:xfrm>
          <a:prstGeom prst="rect">
            <a:avLst/>
          </a:prstGeom>
          <a:solidFill>
            <a:schemeClr val="bg2">
              <a:lumMod val="90000"/>
            </a:schemeClr>
          </a:solidFill>
        </p:spPr>
        <p:txBody>
          <a:bodyPr/>
          <a:lstStyle>
            <a:lvl1pPr marL="0" indent="0">
              <a:buNone/>
              <a:defRPr sz="1500">
                <a:latin typeface="+mj-lt"/>
              </a:defRPr>
            </a:lvl1pPr>
          </a:lstStyle>
          <a:p>
            <a:r>
              <a:rPr lang="en-US"/>
              <a:t>Drag picture to placeholder or click icon to add</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LCI 4 Pho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6486525" y="4821008"/>
            <a:ext cx="2371725" cy="166606"/>
          </a:xfrm>
          <a:prstGeom prst="rect">
            <a:avLst/>
          </a:prstGeom>
        </p:spPr>
        <p:txBody>
          <a:bodyPr/>
          <a:lstStyle>
            <a:lvl1pPr algn="r">
              <a:defRPr sz="850">
                <a:solidFill>
                  <a:schemeClr val="bg1"/>
                </a:solidFill>
              </a:defRPr>
            </a:lvl1pPr>
          </a:lstStyle>
          <a:p>
            <a:fld id="{26320680-85F5-B64D-95AB-FFD56453B87E}" type="slidenum">
              <a:rPr lang="en-US" smtClean="0"/>
              <a:pPr/>
              <a:t>‹#›</a:t>
            </a:fld>
            <a:endParaRPr lang="en-US" dirty="0"/>
          </a:p>
        </p:txBody>
      </p:sp>
      <p:sp>
        <p:nvSpPr>
          <p:cNvPr id="5" name="Picture Placeholder 2"/>
          <p:cNvSpPr>
            <a:spLocks noGrp="1"/>
          </p:cNvSpPr>
          <p:nvPr>
            <p:ph type="pic" sz="quarter" idx="12"/>
          </p:nvPr>
        </p:nvSpPr>
        <p:spPr>
          <a:xfrm>
            <a:off x="4643437" y="1061117"/>
            <a:ext cx="4214813" cy="1773151"/>
          </a:xfrm>
          <a:prstGeom prst="rect">
            <a:avLst/>
          </a:prstGeom>
          <a:solidFill>
            <a:schemeClr val="bg2">
              <a:lumMod val="90000"/>
            </a:schemeClr>
          </a:solidFill>
        </p:spPr>
        <p:txBody>
          <a:bodyPr/>
          <a:lstStyle>
            <a:lvl1pPr marL="0" indent="0">
              <a:buNone/>
              <a:defRPr sz="1500">
                <a:latin typeface="+mj-lt"/>
              </a:defRPr>
            </a:lvl1pPr>
          </a:lstStyle>
          <a:p>
            <a:r>
              <a:rPr lang="en-US"/>
              <a:t>Drag picture to placeholder or click icon to add</a:t>
            </a:r>
            <a:endParaRPr lang="en-US" dirty="0"/>
          </a:p>
        </p:txBody>
      </p:sp>
      <p:sp>
        <p:nvSpPr>
          <p:cNvPr id="6" name="Picture Placeholder 2"/>
          <p:cNvSpPr>
            <a:spLocks noGrp="1"/>
          </p:cNvSpPr>
          <p:nvPr>
            <p:ph type="pic" sz="quarter" idx="13"/>
          </p:nvPr>
        </p:nvSpPr>
        <p:spPr>
          <a:xfrm>
            <a:off x="4655344" y="2967288"/>
            <a:ext cx="4214813" cy="1773151"/>
          </a:xfrm>
          <a:prstGeom prst="rect">
            <a:avLst/>
          </a:prstGeom>
          <a:solidFill>
            <a:schemeClr val="bg2">
              <a:lumMod val="90000"/>
            </a:schemeClr>
          </a:solidFill>
        </p:spPr>
        <p:txBody>
          <a:bodyPr/>
          <a:lstStyle>
            <a:lvl1pPr marL="0" indent="0">
              <a:buNone/>
              <a:defRPr sz="1500">
                <a:latin typeface="+mj-lt"/>
              </a:defRPr>
            </a:lvl1pPr>
          </a:lstStyle>
          <a:p>
            <a:r>
              <a:rPr lang="en-US"/>
              <a:t>Drag picture to placeholder or click icon to add</a:t>
            </a:r>
            <a:endParaRPr lang="en-US" dirty="0"/>
          </a:p>
        </p:txBody>
      </p:sp>
      <p:sp>
        <p:nvSpPr>
          <p:cNvPr id="7" name="Picture Placeholder 2"/>
          <p:cNvSpPr>
            <a:spLocks noGrp="1"/>
          </p:cNvSpPr>
          <p:nvPr>
            <p:ph type="pic" sz="quarter" idx="14"/>
          </p:nvPr>
        </p:nvSpPr>
        <p:spPr>
          <a:xfrm>
            <a:off x="285750" y="1059365"/>
            <a:ext cx="4214813" cy="1773151"/>
          </a:xfrm>
          <a:prstGeom prst="rect">
            <a:avLst/>
          </a:prstGeom>
          <a:solidFill>
            <a:schemeClr val="bg2">
              <a:lumMod val="90000"/>
            </a:schemeClr>
          </a:solidFill>
        </p:spPr>
        <p:txBody>
          <a:bodyPr/>
          <a:lstStyle>
            <a:lvl1pPr marL="0" indent="0">
              <a:buNone/>
              <a:defRPr sz="1500">
                <a:latin typeface="+mj-lt"/>
              </a:defRPr>
            </a:lvl1pPr>
          </a:lstStyle>
          <a:p>
            <a:r>
              <a:rPr lang="en-US"/>
              <a:t>Drag picture to placeholder or click icon to add</a:t>
            </a:r>
            <a:endParaRPr lang="en-US" dirty="0"/>
          </a:p>
        </p:txBody>
      </p:sp>
      <p:sp>
        <p:nvSpPr>
          <p:cNvPr id="8" name="Picture Placeholder 2"/>
          <p:cNvSpPr>
            <a:spLocks noGrp="1"/>
          </p:cNvSpPr>
          <p:nvPr>
            <p:ph type="pic" sz="quarter" idx="15"/>
          </p:nvPr>
        </p:nvSpPr>
        <p:spPr>
          <a:xfrm>
            <a:off x="297656" y="2965536"/>
            <a:ext cx="4214813" cy="1773151"/>
          </a:xfrm>
          <a:prstGeom prst="rect">
            <a:avLst/>
          </a:prstGeom>
          <a:solidFill>
            <a:schemeClr val="bg2">
              <a:lumMod val="90000"/>
            </a:schemeClr>
          </a:solidFill>
        </p:spPr>
        <p:txBody>
          <a:bodyPr/>
          <a:lstStyle>
            <a:lvl1pPr marL="0" indent="0">
              <a:buNone/>
              <a:defRPr sz="1500">
                <a:latin typeface="+mj-lt"/>
              </a:defRPr>
            </a:lvl1pPr>
          </a:lstStyle>
          <a:p>
            <a:r>
              <a:rPr lang="en-US"/>
              <a:t>Drag picture to placeholder or click icon to add</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LCI Large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6486525" y="4821008"/>
            <a:ext cx="2371725" cy="166606"/>
          </a:xfrm>
          <a:prstGeom prst="rect">
            <a:avLst/>
          </a:prstGeom>
        </p:spPr>
        <p:txBody>
          <a:bodyPr/>
          <a:lstStyle>
            <a:lvl1pPr algn="r">
              <a:defRPr sz="850">
                <a:solidFill>
                  <a:schemeClr val="bg1"/>
                </a:solidFill>
              </a:defRPr>
            </a:lvl1pPr>
          </a:lstStyle>
          <a:p>
            <a:fld id="{26320680-85F5-B64D-95AB-FFD56453B87E}" type="slidenum">
              <a:rPr lang="en-US" smtClean="0"/>
              <a:pPr/>
              <a:t>‹#›</a:t>
            </a:fld>
            <a:endParaRPr lang="en-US" dirty="0"/>
          </a:p>
        </p:txBody>
      </p:sp>
      <p:sp>
        <p:nvSpPr>
          <p:cNvPr id="5" name="Picture Placeholder 2"/>
          <p:cNvSpPr>
            <a:spLocks noGrp="1"/>
          </p:cNvSpPr>
          <p:nvPr>
            <p:ph type="pic" sz="quarter" idx="12"/>
          </p:nvPr>
        </p:nvSpPr>
        <p:spPr>
          <a:xfrm>
            <a:off x="285750" y="963409"/>
            <a:ext cx="8572500" cy="3775279"/>
          </a:xfrm>
          <a:prstGeom prst="rect">
            <a:avLst/>
          </a:prstGeom>
          <a:solidFill>
            <a:schemeClr val="bg2">
              <a:lumMod val="90000"/>
            </a:schemeClr>
          </a:solidFill>
        </p:spPr>
        <p:txBody>
          <a:bodyPr/>
          <a:lstStyle>
            <a:lvl1pPr marL="0" indent="0">
              <a:buNone/>
              <a:defRPr sz="1500">
                <a:latin typeface="+mj-lt"/>
              </a:defRPr>
            </a:lvl1pPr>
          </a:lstStyle>
          <a:p>
            <a:r>
              <a:rPr lang="en-US"/>
              <a:t>Drag picture to placeholder or click icon to add</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28650" y="1369219"/>
            <a:ext cx="7886700" cy="271164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3"/>
          <p:cNvSpPr>
            <a:spLocks noGrp="1"/>
          </p:cNvSpPr>
          <p:nvPr>
            <p:ph type="sldNum" sz="quarter" idx="12"/>
          </p:nvPr>
        </p:nvSpPr>
        <p:spPr>
          <a:xfrm>
            <a:off x="6486525" y="4821008"/>
            <a:ext cx="2371725" cy="166606"/>
          </a:xfrm>
          <a:prstGeom prst="rect">
            <a:avLst/>
          </a:prstGeom>
        </p:spPr>
        <p:txBody>
          <a:bodyPr/>
          <a:lstStyle>
            <a:lvl1pPr algn="r">
              <a:defRPr sz="850">
                <a:solidFill>
                  <a:schemeClr val="bg1"/>
                </a:solidFill>
              </a:defRPr>
            </a:lvl1pPr>
          </a:lstStyle>
          <a:p>
            <a:fld id="{26320680-85F5-B64D-95AB-FFD56453B87E}" type="slidenum">
              <a:rPr lang="en-US" smtClean="0"/>
              <a:pPr/>
              <a:t>‹#›</a:t>
            </a:fld>
            <a:endParaRPr lang="en-US" dirty="0"/>
          </a:p>
        </p:txBody>
      </p:sp>
    </p:spTree>
    <p:extLst>
      <p:ext uri="{BB962C8B-B14F-4D97-AF65-F5344CB8AC3E}">
        <p14:creationId xmlns:p14="http://schemas.microsoft.com/office/powerpoint/2010/main" val="20661952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2"/>
          </p:nvPr>
        </p:nvSpPr>
        <p:spPr>
          <a:xfrm>
            <a:off x="6486525" y="4821008"/>
            <a:ext cx="2371725" cy="166606"/>
          </a:xfrm>
          <a:prstGeom prst="rect">
            <a:avLst/>
          </a:prstGeom>
          <a:ln/>
        </p:spPr>
        <p:txBody>
          <a:bodyPr/>
          <a:lstStyle>
            <a:lvl1pPr algn="r">
              <a:defRPr sz="800">
                <a:solidFill>
                  <a:schemeClr val="bg1"/>
                </a:solidFill>
              </a:defRPr>
            </a:lvl1pPr>
          </a:lstStyle>
          <a:p>
            <a:pPr>
              <a:defRPr/>
            </a:pPr>
            <a:fld id="{F94089CE-C86C-48C3-8367-D451B5806BBA}" type="slidenum">
              <a:rPr lang="en-US" smtClean="0"/>
              <a:pPr>
                <a:defRPr/>
              </a:pPr>
              <a:t>‹#›</a:t>
            </a:fld>
            <a:endParaRPr lang="en-US" dirty="0"/>
          </a:p>
        </p:txBody>
      </p:sp>
    </p:spTree>
    <p:extLst>
      <p:ext uri="{BB962C8B-B14F-4D97-AF65-F5344CB8AC3E}">
        <p14:creationId xmlns:p14="http://schemas.microsoft.com/office/powerpoint/2010/main" val="1035067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5068610"/>
            <a:ext cx="9144000" cy="74891"/>
          </a:xfrm>
          <a:prstGeom prst="rect">
            <a:avLst/>
          </a:prstGeom>
          <a:solidFill>
            <a:srgbClr val="3E59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44">
              <a:latin typeface="Arial" charset="0"/>
              <a:ea typeface="Arial" charset="0"/>
              <a:cs typeface="Arial" charset="0"/>
            </a:endParaRPr>
          </a:p>
        </p:txBody>
      </p:sp>
      <p:sp>
        <p:nvSpPr>
          <p:cNvPr id="5" name="Rectangle 4"/>
          <p:cNvSpPr/>
          <p:nvPr userDrawn="1"/>
        </p:nvSpPr>
        <p:spPr>
          <a:xfrm>
            <a:off x="0" y="4748893"/>
            <a:ext cx="9144000" cy="3197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44"/>
          </a:p>
        </p:txBody>
      </p:sp>
      <p:sp>
        <p:nvSpPr>
          <p:cNvPr id="14" name="Title Placeholder 13"/>
          <p:cNvSpPr>
            <a:spLocks noGrp="1"/>
          </p:cNvSpPr>
          <p:nvPr>
            <p:ph type="title"/>
          </p:nvPr>
        </p:nvSpPr>
        <p:spPr>
          <a:xfrm>
            <a:off x="293742" y="425432"/>
            <a:ext cx="5919107" cy="537977"/>
          </a:xfrm>
          <a:prstGeom prst="rect">
            <a:avLst/>
          </a:prstGeom>
        </p:spPr>
        <p:txBody>
          <a:bodyPr vert="horz" wrap="none" lIns="0" tIns="0" rIns="0" bIns="0" rtlCol="0" anchor="ctr">
            <a:noAutofit/>
          </a:bodyPr>
          <a:lstStyle/>
          <a:p>
            <a:r>
              <a:rPr lang="en-US"/>
              <a:t>Click to edit Master title style</a:t>
            </a:r>
            <a:endParaRPr lang="en-US" dirty="0"/>
          </a:p>
        </p:txBody>
      </p:sp>
      <p:sp>
        <p:nvSpPr>
          <p:cNvPr id="15" name="Rectangle 14"/>
          <p:cNvSpPr/>
          <p:nvPr/>
        </p:nvSpPr>
        <p:spPr>
          <a:xfrm>
            <a:off x="90634" y="4819788"/>
            <a:ext cx="1859805" cy="207749"/>
          </a:xfrm>
          <a:prstGeom prst="rect">
            <a:avLst/>
          </a:prstGeom>
        </p:spPr>
        <p:txBody>
          <a:bodyPr wrap="none">
            <a:spAutoFit/>
          </a:bodyPr>
          <a:lstStyle/>
          <a:p>
            <a:pPr algn="ctr"/>
            <a:r>
              <a:rPr lang="de-DE" sz="750" b="1" i="0" kern="1200" dirty="0">
                <a:solidFill>
                  <a:schemeClr val="bg1"/>
                </a:solidFill>
                <a:effectLst/>
                <a:latin typeface="Arial" panose="020B0604020202020204" pitchFamily="34" charset="0"/>
                <a:ea typeface="+mn-ea"/>
                <a:cs typeface="Arial" panose="020B0604020202020204" pitchFamily="34" charset="0"/>
              </a:rPr>
              <a:t>© </a:t>
            </a:r>
            <a:r>
              <a:rPr lang="en-US" altLang="en-US" sz="750" b="0" dirty="0">
                <a:solidFill>
                  <a:schemeClr val="bg1"/>
                </a:solidFill>
              </a:rPr>
              <a:t>LEAN CONSTRUCTION INSTITUTE</a:t>
            </a:r>
          </a:p>
        </p:txBody>
      </p:sp>
      <p:pic>
        <p:nvPicPr>
          <p:cNvPr id="4" name="Picture 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03989" y="250896"/>
            <a:ext cx="2360045" cy="438217"/>
          </a:xfrm>
          <a:prstGeom prst="rect">
            <a:avLst/>
          </a:prstGeom>
        </p:spPr>
      </p:pic>
      <p:sp>
        <p:nvSpPr>
          <p:cNvPr id="10" name="Rectangle 9"/>
          <p:cNvSpPr/>
          <p:nvPr/>
        </p:nvSpPr>
        <p:spPr>
          <a:xfrm>
            <a:off x="251924" y="152843"/>
            <a:ext cx="5491329" cy="230832"/>
          </a:xfrm>
          <a:prstGeom prst="rect">
            <a:avLst/>
          </a:prstGeom>
        </p:spPr>
        <p:txBody>
          <a:bodyPr wrap="square">
            <a:spAutoFit/>
          </a:bodyPr>
          <a:lstStyle/>
          <a:p>
            <a:r>
              <a:rPr lang="en-US" sz="900" spc="188" baseline="0" dirty="0">
                <a:solidFill>
                  <a:schemeClr val="tx1">
                    <a:lumMod val="50000"/>
                    <a:lumOff val="50000"/>
                  </a:schemeClr>
                </a:solidFill>
              </a:rPr>
              <a:t>LCI LEAN LEARNING SERIES: 02_EXPLORING THE 8 WASTES</a:t>
            </a:r>
            <a:endParaRPr lang="en-US" sz="900" spc="188" dirty="0">
              <a:solidFill>
                <a:schemeClr val="tx1">
                  <a:lumMod val="50000"/>
                  <a:lumOff val="50000"/>
                </a:schemeClr>
              </a:solidFill>
            </a:endParaRPr>
          </a:p>
        </p:txBody>
      </p:sp>
      <p:cxnSp>
        <p:nvCxnSpPr>
          <p:cNvPr id="3" name="Straight Connector 2"/>
          <p:cNvCxnSpPr/>
          <p:nvPr/>
        </p:nvCxnSpPr>
        <p:spPr>
          <a:xfrm>
            <a:off x="-117231" y="884944"/>
            <a:ext cx="9261231"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914611"/>
      </p:ext>
    </p:extLst>
  </p:cSld>
  <p:clrMap bg1="lt1" tx1="dk1" bg2="lt2" tx2="dk2" accent1="accent1" accent2="accent2" accent3="accent3" accent4="accent4" accent5="accent5" accent6="accent6" hlink="hlink" folHlink="folHlink"/>
  <p:sldLayoutIdLst>
    <p:sldLayoutId id="2147483674" r:id="rId1"/>
    <p:sldLayoutId id="2147483676" r:id="rId2"/>
    <p:sldLayoutId id="2147483677" r:id="rId3"/>
    <p:sldLayoutId id="2147483678" r:id="rId4"/>
    <p:sldLayoutId id="2147483679" r:id="rId5"/>
    <p:sldLayoutId id="2147483680" r:id="rId6"/>
    <p:sldLayoutId id="2147483681" r:id="rId7"/>
    <p:sldLayoutId id="2147483684" r:id="rId8"/>
  </p:sldLayoutIdLst>
  <p:hf hdr="0" ftr="0" dt="0"/>
  <p:txStyles>
    <p:titleStyle>
      <a:lvl1pPr algn="l" defTabSz="685800" rtl="0" eaLnBrk="1" latinLnBrk="0" hangingPunct="1">
        <a:lnSpc>
          <a:spcPct val="90000"/>
        </a:lnSpc>
        <a:spcBef>
          <a:spcPct val="0"/>
        </a:spcBef>
        <a:buNone/>
        <a:defRPr sz="2500" b="0" i="0" kern="1200">
          <a:solidFill>
            <a:schemeClr val="accent2"/>
          </a:solidFill>
          <a:latin typeface="+mj-lt"/>
          <a:ea typeface="Arial Narrow" charset="0"/>
          <a:cs typeface="Arial Narrow"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8928">
          <p15:clr>
            <a:srgbClr val="F26B43"/>
          </p15:clr>
        </p15:guide>
        <p15:guide id="2" pos="288">
          <p15:clr>
            <a:srgbClr val="F26B43"/>
          </p15:clr>
        </p15:guide>
        <p15:guide id="3" orient="horz" pos="432">
          <p15:clr>
            <a:srgbClr val="F26B43"/>
          </p15:clr>
        </p15:guide>
        <p15:guide id="4" orient="horz" pos="720">
          <p15:clr>
            <a:srgbClr val="F26B43"/>
          </p15:clr>
        </p15:guide>
        <p15:guide id="5" orient="horz" pos="576">
          <p15:clr>
            <a:srgbClr val="F26B43"/>
          </p15:clr>
        </p15:guide>
        <p15:guide id="6" orient="horz" pos="4776">
          <p15:clr>
            <a:srgbClr val="F26B43"/>
          </p15:clr>
        </p15:guide>
        <p15:guide id="7" orient="horz" pos="144">
          <p15:clr>
            <a:srgbClr val="F26B43"/>
          </p15:clr>
        </p15:guide>
        <p15:guide id="8" pos="2400">
          <p15:clr>
            <a:srgbClr val="F26B43"/>
          </p15:clr>
        </p15:guide>
        <p15:guide id="9" pos="6816">
          <p15:clr>
            <a:srgbClr val="F26B43"/>
          </p15:clr>
        </p15:guide>
        <p15:guide id="10" orient="horz" pos="2808">
          <p15:clr>
            <a:srgbClr val="F26B43"/>
          </p15:clr>
        </p15:guide>
        <p15:guide id="11" pos="4680">
          <p15:clr>
            <a:srgbClr val="F26B43"/>
          </p15:clr>
        </p15:guide>
        <p15:guide id="12" pos="4536">
          <p15:clr>
            <a:srgbClr val="F26B43"/>
          </p15:clr>
        </p15:guide>
        <p15:guide id="13" orient="horz" pos="5040">
          <p15:clr>
            <a:srgbClr val="F26B43"/>
          </p15:clr>
        </p15:guide>
        <p15:guide id="14" orient="horz" pos="26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0.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hyperlink" Target="http://www.leanconstruction.or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1" y="-324824"/>
            <a:ext cx="9154118" cy="5142050"/>
          </a:xfrm>
          <a:prstGeom prst="rect">
            <a:avLst/>
          </a:prstGeom>
        </p:spPr>
      </p:pic>
      <p:sp>
        <p:nvSpPr>
          <p:cNvPr id="30" name="Text Placeholder 20"/>
          <p:cNvSpPr txBox="1">
            <a:spLocks/>
          </p:cNvSpPr>
          <p:nvPr/>
        </p:nvSpPr>
        <p:spPr>
          <a:xfrm>
            <a:off x="498999" y="1602106"/>
            <a:ext cx="7352649" cy="1151599"/>
          </a:xfrm>
          <a:prstGeom prst="rect">
            <a:avLst/>
          </a:prstGeom>
        </p:spPr>
        <p:txBody>
          <a:bodyPr lIns="0" tIns="0" rIns="0" bIns="0" anchor="b" anchorCtr="0"/>
          <a:lstStyle>
            <a:lvl1pPr marL="0" indent="0" algn="l" defTabSz="1004888" rtl="0" eaLnBrk="0" fontAlgn="base" hangingPunct="0">
              <a:lnSpc>
                <a:spcPct val="90000"/>
              </a:lnSpc>
              <a:spcBef>
                <a:spcPts val="1100"/>
              </a:spcBef>
              <a:spcAft>
                <a:spcPct val="0"/>
              </a:spcAft>
              <a:buFont typeface="Arial" panose="020B0604020202020204" pitchFamily="34" charset="0"/>
              <a:buNone/>
              <a:defRPr sz="3600" b="1" kern="1200" baseline="0">
                <a:solidFill>
                  <a:schemeClr val="bg1"/>
                </a:solidFill>
                <a:latin typeface="Arial" panose="020B0604020202020204" pitchFamily="34" charset="0"/>
                <a:ea typeface="+mn-ea"/>
                <a:cs typeface="Arial" panose="020B0604020202020204" pitchFamily="34" charset="0"/>
              </a:defRPr>
            </a:lvl1pPr>
            <a:lvl2pPr marL="754063" indent="-250825" algn="l" defTabSz="1004888" rtl="0" eaLnBrk="0" fontAlgn="base" hangingPunct="0">
              <a:lnSpc>
                <a:spcPct val="90000"/>
              </a:lnSpc>
              <a:spcBef>
                <a:spcPts val="550"/>
              </a:spcBef>
              <a:spcAft>
                <a:spcPct val="0"/>
              </a:spcAft>
              <a:buFont typeface="Arial" panose="020B0604020202020204" pitchFamily="34" charset="0"/>
              <a:buChar char="•"/>
              <a:defRPr sz="2600" kern="1200">
                <a:solidFill>
                  <a:schemeClr val="tx1"/>
                </a:solidFill>
                <a:latin typeface="+mn-lt"/>
                <a:ea typeface="+mn-ea"/>
                <a:cs typeface="+mn-cs"/>
              </a:defRPr>
            </a:lvl2pPr>
            <a:lvl3pPr marL="1255713" indent="-250825" algn="l" defTabSz="1004888" rtl="0" eaLnBrk="0" fontAlgn="base" hangingPunct="0">
              <a:lnSpc>
                <a:spcPct val="90000"/>
              </a:lnSpc>
              <a:spcBef>
                <a:spcPts val="550"/>
              </a:spcBef>
              <a:spcAft>
                <a:spcPct val="0"/>
              </a:spcAft>
              <a:buFont typeface="Arial" panose="020B0604020202020204" pitchFamily="34" charset="0"/>
              <a:buChar char="•"/>
              <a:defRPr sz="2200" kern="1200">
                <a:solidFill>
                  <a:schemeClr val="tx1"/>
                </a:solidFill>
                <a:latin typeface="+mn-lt"/>
                <a:ea typeface="+mn-ea"/>
                <a:cs typeface="+mn-cs"/>
              </a:defRPr>
            </a:lvl3pPr>
            <a:lvl4pPr marL="1758950" indent="-250825" algn="l" defTabSz="1004888" rtl="0" eaLnBrk="0" fontAlgn="base" hangingPunct="0">
              <a:lnSpc>
                <a:spcPct val="90000"/>
              </a:lnSpc>
              <a:spcBef>
                <a:spcPts val="550"/>
              </a:spcBef>
              <a:spcAft>
                <a:spcPct val="0"/>
              </a:spcAft>
              <a:buFont typeface="Arial" panose="020B0604020202020204" pitchFamily="34" charset="0"/>
              <a:buChar char="•"/>
              <a:defRPr sz="1900" kern="1200">
                <a:solidFill>
                  <a:schemeClr val="tx1"/>
                </a:solidFill>
                <a:latin typeface="+mn-lt"/>
                <a:ea typeface="+mn-ea"/>
                <a:cs typeface="+mn-cs"/>
              </a:defRPr>
            </a:lvl4pPr>
            <a:lvl5pPr marL="2262188" indent="-250825" algn="l" defTabSz="1004888" rtl="0" eaLnBrk="0" fontAlgn="base" hangingPunct="0">
              <a:lnSpc>
                <a:spcPct val="90000"/>
              </a:lnSpc>
              <a:spcBef>
                <a:spcPts val="550"/>
              </a:spcBef>
              <a:spcAft>
                <a:spcPct val="0"/>
              </a:spcAft>
              <a:buFont typeface="Arial" panose="020B0604020202020204" pitchFamily="34" charset="0"/>
              <a:buChar char="•"/>
              <a:defRPr sz="1900" kern="1200">
                <a:solidFill>
                  <a:schemeClr val="tx1"/>
                </a:solidFill>
                <a:latin typeface="+mn-lt"/>
                <a:ea typeface="+mn-ea"/>
                <a:cs typeface="+mn-cs"/>
              </a:defRPr>
            </a:lvl5pPr>
            <a:lvl6pPr marL="2765925" indent="-251448" algn="l" defTabSz="1005791"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820" indent="-251448" algn="l" defTabSz="1005791"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715" indent="-251448" algn="l" defTabSz="1005791"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610" indent="-251448" algn="l" defTabSz="1005791"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eaLnBrk="1" hangingPunct="1">
              <a:lnSpc>
                <a:spcPts val="3700"/>
              </a:lnSpc>
            </a:pPr>
            <a:r>
              <a:rPr lang="en-US" altLang="en-US" sz="4500" b="0" dirty="0">
                <a:latin typeface="+mj-lt"/>
              </a:rPr>
              <a:t>02_Exploring the 8 Wastes</a:t>
            </a:r>
          </a:p>
          <a:p>
            <a:pPr eaLnBrk="1" hangingPunct="1">
              <a:lnSpc>
                <a:spcPts val="3700"/>
              </a:lnSpc>
            </a:pPr>
            <a:r>
              <a:rPr lang="en-US" altLang="en-US" sz="2400" b="0" dirty="0">
                <a:latin typeface="+mj-lt"/>
              </a:rPr>
              <a:t>LCI Lean Learning Series</a:t>
            </a:r>
          </a:p>
        </p:txBody>
      </p:sp>
      <p:sp>
        <p:nvSpPr>
          <p:cNvPr id="31" name="Text Placeholder 20"/>
          <p:cNvSpPr txBox="1">
            <a:spLocks/>
          </p:cNvSpPr>
          <p:nvPr/>
        </p:nvSpPr>
        <p:spPr>
          <a:xfrm>
            <a:off x="511031" y="3131169"/>
            <a:ext cx="7864042" cy="357569"/>
          </a:xfrm>
          <a:prstGeom prst="rect">
            <a:avLst/>
          </a:prstGeom>
        </p:spPr>
        <p:txBody>
          <a:bodyPr lIns="0" tIns="0" rIns="0" bIns="0" anchor="t" anchorCtr="0"/>
          <a:lstStyle>
            <a:lvl1pPr marL="0" indent="0" algn="l" defTabSz="1004888" rtl="0" eaLnBrk="0" fontAlgn="base" hangingPunct="0">
              <a:lnSpc>
                <a:spcPct val="90000"/>
              </a:lnSpc>
              <a:spcBef>
                <a:spcPts val="1100"/>
              </a:spcBef>
              <a:spcAft>
                <a:spcPct val="0"/>
              </a:spcAft>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1pPr>
            <a:lvl2pPr marL="754063" indent="-250825" algn="l" defTabSz="1004888" rtl="0" eaLnBrk="0" fontAlgn="base" hangingPunct="0">
              <a:lnSpc>
                <a:spcPct val="90000"/>
              </a:lnSpc>
              <a:spcBef>
                <a:spcPts val="550"/>
              </a:spcBef>
              <a:spcAft>
                <a:spcPct val="0"/>
              </a:spcAft>
              <a:buFont typeface="Arial" panose="020B0604020202020204" pitchFamily="34" charset="0"/>
              <a:buChar char="•"/>
              <a:defRPr sz="2600" kern="1200">
                <a:solidFill>
                  <a:schemeClr val="tx1"/>
                </a:solidFill>
                <a:latin typeface="+mn-lt"/>
                <a:ea typeface="+mn-ea"/>
                <a:cs typeface="+mn-cs"/>
              </a:defRPr>
            </a:lvl2pPr>
            <a:lvl3pPr marL="1255713" indent="-250825" algn="l" defTabSz="1004888" rtl="0" eaLnBrk="0" fontAlgn="base" hangingPunct="0">
              <a:lnSpc>
                <a:spcPct val="90000"/>
              </a:lnSpc>
              <a:spcBef>
                <a:spcPts val="550"/>
              </a:spcBef>
              <a:spcAft>
                <a:spcPct val="0"/>
              </a:spcAft>
              <a:buFont typeface="Arial" panose="020B0604020202020204" pitchFamily="34" charset="0"/>
              <a:buChar char="•"/>
              <a:defRPr sz="2200" kern="1200">
                <a:solidFill>
                  <a:schemeClr val="tx1"/>
                </a:solidFill>
                <a:latin typeface="+mn-lt"/>
                <a:ea typeface="+mn-ea"/>
                <a:cs typeface="+mn-cs"/>
              </a:defRPr>
            </a:lvl3pPr>
            <a:lvl4pPr marL="1758950" indent="-250825" algn="l" defTabSz="1004888" rtl="0" eaLnBrk="0" fontAlgn="base" hangingPunct="0">
              <a:lnSpc>
                <a:spcPct val="90000"/>
              </a:lnSpc>
              <a:spcBef>
                <a:spcPts val="550"/>
              </a:spcBef>
              <a:spcAft>
                <a:spcPct val="0"/>
              </a:spcAft>
              <a:buFont typeface="Arial" panose="020B0604020202020204" pitchFamily="34" charset="0"/>
              <a:buChar char="•"/>
              <a:defRPr sz="1900" kern="1200">
                <a:solidFill>
                  <a:schemeClr val="tx1"/>
                </a:solidFill>
                <a:latin typeface="+mn-lt"/>
                <a:ea typeface="+mn-ea"/>
                <a:cs typeface="+mn-cs"/>
              </a:defRPr>
            </a:lvl4pPr>
            <a:lvl5pPr marL="2262188" indent="-250825" algn="l" defTabSz="1004888" rtl="0" eaLnBrk="0" fontAlgn="base" hangingPunct="0">
              <a:lnSpc>
                <a:spcPct val="90000"/>
              </a:lnSpc>
              <a:spcBef>
                <a:spcPts val="550"/>
              </a:spcBef>
              <a:spcAft>
                <a:spcPct val="0"/>
              </a:spcAft>
              <a:buFont typeface="Arial" panose="020B0604020202020204" pitchFamily="34" charset="0"/>
              <a:buChar char="•"/>
              <a:defRPr sz="1900" kern="1200">
                <a:solidFill>
                  <a:schemeClr val="tx1"/>
                </a:solidFill>
                <a:latin typeface="+mn-lt"/>
                <a:ea typeface="+mn-ea"/>
                <a:cs typeface="+mn-cs"/>
              </a:defRPr>
            </a:lvl5pPr>
            <a:lvl6pPr marL="2765925" indent="-251448" algn="l" defTabSz="1005791"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820" indent="-251448" algn="l" defTabSz="1005791"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715" indent="-251448" algn="l" defTabSz="1005791"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610" indent="-251448" algn="l" defTabSz="1005791"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r>
              <a:rPr lang="en-US" sz="1800" b="0" dirty="0">
                <a:latin typeface="+mn-lt"/>
                <a:ea typeface="Baskerville" charset="0"/>
                <a:cs typeface="Baskerville" charset="0"/>
              </a:rPr>
              <a:t>Facilitators Name </a:t>
            </a: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59101" y="347682"/>
            <a:ext cx="2861511" cy="531330"/>
          </a:xfrm>
          <a:prstGeom prst="rect">
            <a:avLst/>
          </a:prstGeom>
        </p:spPr>
      </p:pic>
      <p:sp>
        <p:nvSpPr>
          <p:cNvPr id="20" name="Rectangle 19"/>
          <p:cNvSpPr/>
          <p:nvPr/>
        </p:nvSpPr>
        <p:spPr>
          <a:xfrm>
            <a:off x="0" y="5068610"/>
            <a:ext cx="9144000" cy="74891"/>
          </a:xfrm>
          <a:prstGeom prst="rect">
            <a:avLst/>
          </a:prstGeom>
          <a:solidFill>
            <a:srgbClr val="3E59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44">
              <a:latin typeface="Arial" charset="0"/>
              <a:ea typeface="Arial" charset="0"/>
              <a:cs typeface="Arial" charset="0"/>
            </a:endParaRPr>
          </a:p>
        </p:txBody>
      </p:sp>
      <p:sp>
        <p:nvSpPr>
          <p:cNvPr id="9" name="Rectangle 8"/>
          <p:cNvSpPr/>
          <p:nvPr/>
        </p:nvSpPr>
        <p:spPr>
          <a:xfrm>
            <a:off x="0" y="3802468"/>
            <a:ext cx="2810435" cy="3270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0"/>
          <p:cNvSpPr txBox="1">
            <a:spLocks/>
          </p:cNvSpPr>
          <p:nvPr/>
        </p:nvSpPr>
        <p:spPr>
          <a:xfrm>
            <a:off x="498999" y="3876813"/>
            <a:ext cx="3410552" cy="273078"/>
          </a:xfrm>
          <a:prstGeom prst="rect">
            <a:avLst/>
          </a:prstGeom>
        </p:spPr>
        <p:txBody>
          <a:bodyPr lIns="0" tIns="0" rIns="0" bIns="0" anchor="t" anchorCtr="0"/>
          <a:lstStyle>
            <a:lvl1pPr marL="0" indent="0" algn="l" defTabSz="1004888" rtl="0" eaLnBrk="0" fontAlgn="base" hangingPunct="0">
              <a:lnSpc>
                <a:spcPct val="90000"/>
              </a:lnSpc>
              <a:spcBef>
                <a:spcPts val="1100"/>
              </a:spcBef>
              <a:spcAft>
                <a:spcPct val="0"/>
              </a:spcAft>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1pPr>
            <a:lvl2pPr marL="754063" indent="-250825" algn="l" defTabSz="1004888" rtl="0" eaLnBrk="0" fontAlgn="base" hangingPunct="0">
              <a:lnSpc>
                <a:spcPct val="90000"/>
              </a:lnSpc>
              <a:spcBef>
                <a:spcPts val="550"/>
              </a:spcBef>
              <a:spcAft>
                <a:spcPct val="0"/>
              </a:spcAft>
              <a:buFont typeface="Arial" panose="020B0604020202020204" pitchFamily="34" charset="0"/>
              <a:buChar char="•"/>
              <a:defRPr sz="2600" kern="1200">
                <a:solidFill>
                  <a:schemeClr val="tx1"/>
                </a:solidFill>
                <a:latin typeface="+mn-lt"/>
                <a:ea typeface="+mn-ea"/>
                <a:cs typeface="+mn-cs"/>
              </a:defRPr>
            </a:lvl2pPr>
            <a:lvl3pPr marL="1255713" indent="-250825" algn="l" defTabSz="1004888" rtl="0" eaLnBrk="0" fontAlgn="base" hangingPunct="0">
              <a:lnSpc>
                <a:spcPct val="90000"/>
              </a:lnSpc>
              <a:spcBef>
                <a:spcPts val="550"/>
              </a:spcBef>
              <a:spcAft>
                <a:spcPct val="0"/>
              </a:spcAft>
              <a:buFont typeface="Arial" panose="020B0604020202020204" pitchFamily="34" charset="0"/>
              <a:buChar char="•"/>
              <a:defRPr sz="2200" kern="1200">
                <a:solidFill>
                  <a:schemeClr val="tx1"/>
                </a:solidFill>
                <a:latin typeface="+mn-lt"/>
                <a:ea typeface="+mn-ea"/>
                <a:cs typeface="+mn-cs"/>
              </a:defRPr>
            </a:lvl3pPr>
            <a:lvl4pPr marL="1758950" indent="-250825" algn="l" defTabSz="1004888" rtl="0" eaLnBrk="0" fontAlgn="base" hangingPunct="0">
              <a:lnSpc>
                <a:spcPct val="90000"/>
              </a:lnSpc>
              <a:spcBef>
                <a:spcPts val="550"/>
              </a:spcBef>
              <a:spcAft>
                <a:spcPct val="0"/>
              </a:spcAft>
              <a:buFont typeface="Arial" panose="020B0604020202020204" pitchFamily="34" charset="0"/>
              <a:buChar char="•"/>
              <a:defRPr sz="1900" kern="1200">
                <a:solidFill>
                  <a:schemeClr val="tx1"/>
                </a:solidFill>
                <a:latin typeface="+mn-lt"/>
                <a:ea typeface="+mn-ea"/>
                <a:cs typeface="+mn-cs"/>
              </a:defRPr>
            </a:lvl4pPr>
            <a:lvl5pPr marL="2262188" indent="-250825" algn="l" defTabSz="1004888" rtl="0" eaLnBrk="0" fontAlgn="base" hangingPunct="0">
              <a:lnSpc>
                <a:spcPct val="90000"/>
              </a:lnSpc>
              <a:spcBef>
                <a:spcPts val="550"/>
              </a:spcBef>
              <a:spcAft>
                <a:spcPct val="0"/>
              </a:spcAft>
              <a:buFont typeface="Arial" panose="020B0604020202020204" pitchFamily="34" charset="0"/>
              <a:buChar char="•"/>
              <a:defRPr sz="1900" kern="1200">
                <a:solidFill>
                  <a:schemeClr val="tx1"/>
                </a:solidFill>
                <a:latin typeface="+mn-lt"/>
                <a:ea typeface="+mn-ea"/>
                <a:cs typeface="+mn-cs"/>
              </a:defRPr>
            </a:lvl5pPr>
            <a:lvl6pPr marL="2765925" indent="-251448" algn="l" defTabSz="1005791"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820" indent="-251448" algn="l" defTabSz="1005791"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715" indent="-251448" algn="l" defTabSz="1005791"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610" indent="-251448" algn="l" defTabSz="1005791"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r>
              <a:rPr lang="en-US" sz="1100" b="0" dirty="0">
                <a:latin typeface="+mj-lt"/>
                <a:ea typeface="Baskerville" charset="0"/>
                <a:cs typeface="Baskerville" charset="0"/>
              </a:rPr>
              <a:t>Date</a:t>
            </a:r>
          </a:p>
        </p:txBody>
      </p:sp>
      <p:sp>
        <p:nvSpPr>
          <p:cNvPr id="22" name="Rectangle 21"/>
          <p:cNvSpPr/>
          <p:nvPr/>
        </p:nvSpPr>
        <p:spPr>
          <a:xfrm>
            <a:off x="0" y="5068610"/>
            <a:ext cx="9144000" cy="74891"/>
          </a:xfrm>
          <a:prstGeom prst="rect">
            <a:avLst/>
          </a:prstGeom>
          <a:solidFill>
            <a:srgbClr val="3E59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44">
              <a:latin typeface="Arial" charset="0"/>
              <a:ea typeface="Arial" charset="0"/>
              <a:cs typeface="Arial" charset="0"/>
            </a:endParaRPr>
          </a:p>
        </p:txBody>
      </p:sp>
      <p:sp>
        <p:nvSpPr>
          <p:cNvPr id="23" name="Rectangle 22"/>
          <p:cNvSpPr/>
          <p:nvPr/>
        </p:nvSpPr>
        <p:spPr>
          <a:xfrm>
            <a:off x="0" y="4748893"/>
            <a:ext cx="9144000" cy="319717"/>
          </a:xfrm>
          <a:prstGeom prst="rect">
            <a:avLst/>
          </a:prstGeom>
          <a:solidFill>
            <a:srgbClr val="2B3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44"/>
          </a:p>
        </p:txBody>
      </p:sp>
      <p:sp>
        <p:nvSpPr>
          <p:cNvPr id="24" name="Rectangle 23"/>
          <p:cNvSpPr/>
          <p:nvPr/>
        </p:nvSpPr>
        <p:spPr>
          <a:xfrm>
            <a:off x="7192474" y="4809628"/>
            <a:ext cx="1859805" cy="207749"/>
          </a:xfrm>
          <a:prstGeom prst="rect">
            <a:avLst/>
          </a:prstGeom>
        </p:spPr>
        <p:txBody>
          <a:bodyPr wrap="none">
            <a:spAutoFit/>
          </a:bodyPr>
          <a:lstStyle/>
          <a:p>
            <a:pPr algn="ctr"/>
            <a:r>
              <a:rPr lang="de-DE" sz="750" b="1" i="0" kern="1200" dirty="0">
                <a:solidFill>
                  <a:schemeClr val="bg1"/>
                </a:solidFill>
                <a:effectLst/>
                <a:latin typeface="Arial" panose="020B0604020202020204" pitchFamily="34" charset="0"/>
                <a:ea typeface="+mn-ea"/>
                <a:cs typeface="Arial" panose="020B0604020202020204" pitchFamily="34" charset="0"/>
              </a:rPr>
              <a:t>© </a:t>
            </a:r>
            <a:r>
              <a:rPr lang="en-US" altLang="en-US" sz="750" b="0" dirty="0">
                <a:solidFill>
                  <a:schemeClr val="bg1"/>
                </a:solidFill>
              </a:rPr>
              <a:t>LEAN CONSTRUCTION INSTITUTE</a:t>
            </a:r>
          </a:p>
        </p:txBody>
      </p:sp>
    </p:spTree>
    <p:extLst>
      <p:ext uri="{BB962C8B-B14F-4D97-AF65-F5344CB8AC3E}">
        <p14:creationId xmlns:p14="http://schemas.microsoft.com/office/powerpoint/2010/main" val="35201213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1014" y="1043228"/>
            <a:ext cx="4167834" cy="523220"/>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sz="1400" dirty="0"/>
              <a:t>Time when work-in-progress or people are waiting for the next step in production.</a:t>
            </a:r>
          </a:p>
        </p:txBody>
      </p:sp>
      <p:grpSp>
        <p:nvGrpSpPr>
          <p:cNvPr id="13" name="Group 12"/>
          <p:cNvGrpSpPr/>
          <p:nvPr/>
        </p:nvGrpSpPr>
        <p:grpSpPr>
          <a:xfrm>
            <a:off x="331014" y="381914"/>
            <a:ext cx="2873843" cy="461665"/>
            <a:chOff x="358123" y="2756413"/>
            <a:chExt cx="3831791" cy="615554"/>
          </a:xfrm>
        </p:grpSpPr>
        <p:sp>
          <p:nvSpPr>
            <p:cNvPr id="14" name="TextBox 13"/>
            <p:cNvSpPr txBox="1"/>
            <p:nvPr/>
          </p:nvSpPr>
          <p:spPr>
            <a:xfrm>
              <a:off x="893586" y="2756413"/>
              <a:ext cx="3296328" cy="615554"/>
            </a:xfrm>
            <a:prstGeom prst="rect">
              <a:avLst/>
            </a:prstGeom>
            <a:noFill/>
          </p:spPr>
          <p:txBody>
            <a:bodyPr wrap="square" rtlCol="0">
              <a:spAutoFit/>
            </a:bodyPr>
            <a:lstStyle/>
            <a:p>
              <a:r>
                <a:rPr lang="en-CA" sz="2400" dirty="0">
                  <a:solidFill>
                    <a:schemeClr val="accent2"/>
                  </a:solidFill>
                </a:rPr>
                <a:t>Waiting </a:t>
              </a:r>
            </a:p>
          </p:txBody>
        </p:sp>
        <p:sp>
          <p:nvSpPr>
            <p:cNvPr id="16" name="Oval 15"/>
            <p:cNvSpPr/>
            <p:nvPr/>
          </p:nvSpPr>
          <p:spPr>
            <a:xfrm>
              <a:off x="358123" y="2834559"/>
              <a:ext cx="472624" cy="47262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8" name="Picture 1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0961" y="2886258"/>
              <a:ext cx="364708" cy="364708"/>
            </a:xfrm>
            <a:prstGeom prst="rect">
              <a:avLst/>
            </a:prstGeom>
          </p:spPr>
        </p:pic>
      </p:gr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69695" y="2630123"/>
            <a:ext cx="2538684" cy="1637774"/>
          </a:xfrm>
          <a:prstGeom prst="rect">
            <a:avLst/>
          </a:prstGeom>
        </p:spPr>
      </p:pic>
      <p:pic>
        <p:nvPicPr>
          <p:cNvPr id="1026" name="Picture 2" descr="37980978401216264264631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208379" y="1419063"/>
            <a:ext cx="2192182" cy="2848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331014" y="1766097"/>
            <a:ext cx="2985210" cy="2031325"/>
          </a:xfrm>
          <a:prstGeom prst="rect">
            <a:avLst/>
          </a:prstGeom>
          <a:noFill/>
        </p:spPr>
        <p:txBody>
          <a:bodyPr wrap="square" rtlCol="0">
            <a:spAutoFit/>
          </a:bodyPr>
          <a:lstStyle/>
          <a:p>
            <a:r>
              <a:rPr lang="en-US" sz="1400" dirty="0"/>
              <a:t>An example of </a:t>
            </a:r>
            <a:r>
              <a:rPr lang="en-US" sz="1400" i="1" dirty="0">
                <a:solidFill>
                  <a:schemeClr val="accent2"/>
                </a:solidFill>
              </a:rPr>
              <a:t>waiting</a:t>
            </a:r>
            <a:r>
              <a:rPr lang="en-US" sz="1400" dirty="0"/>
              <a:t> is a project team waiting for a change order to be approved, resulting in doing work out of the ideal sequence.</a:t>
            </a:r>
          </a:p>
          <a:p>
            <a:endParaRPr lang="en-US" sz="1400" dirty="0"/>
          </a:p>
          <a:p>
            <a:r>
              <a:rPr lang="en-US" sz="1400" dirty="0"/>
              <a:t>This can lead to the waste of </a:t>
            </a:r>
            <a:r>
              <a:rPr lang="en-US" sz="1400" i="1" dirty="0">
                <a:solidFill>
                  <a:schemeClr val="accent2"/>
                </a:solidFill>
              </a:rPr>
              <a:t>over production </a:t>
            </a:r>
            <a:r>
              <a:rPr lang="en-US" sz="1400" dirty="0"/>
              <a:t>by one trade and another having to create a work around.</a:t>
            </a:r>
          </a:p>
        </p:txBody>
      </p:sp>
    </p:spTree>
    <p:extLst>
      <p:ext uri="{BB962C8B-B14F-4D97-AF65-F5344CB8AC3E}">
        <p14:creationId xmlns:p14="http://schemas.microsoft.com/office/powerpoint/2010/main" val="3117174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1980" y="1072764"/>
            <a:ext cx="3986179" cy="738664"/>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dirty="0"/>
              <a:t>Creating inefficient transport, moving materials, parts, equipment or information into or out of storage or between processes.</a:t>
            </a:r>
          </a:p>
        </p:txBody>
      </p:sp>
      <p:grpSp>
        <p:nvGrpSpPr>
          <p:cNvPr id="19" name="Group 18"/>
          <p:cNvGrpSpPr/>
          <p:nvPr/>
        </p:nvGrpSpPr>
        <p:grpSpPr>
          <a:xfrm>
            <a:off x="341981" y="356448"/>
            <a:ext cx="4839619" cy="461665"/>
            <a:chOff x="358123" y="3428578"/>
            <a:chExt cx="5985490" cy="615553"/>
          </a:xfrm>
        </p:grpSpPr>
        <p:sp>
          <p:nvSpPr>
            <p:cNvPr id="20" name="TextBox 19"/>
            <p:cNvSpPr txBox="1"/>
            <p:nvPr/>
          </p:nvSpPr>
          <p:spPr>
            <a:xfrm>
              <a:off x="843153" y="3428578"/>
              <a:ext cx="5500460" cy="615553"/>
            </a:xfrm>
            <a:prstGeom prst="rect">
              <a:avLst/>
            </a:prstGeom>
            <a:noFill/>
          </p:spPr>
          <p:txBody>
            <a:bodyPr wrap="square" rtlCol="0">
              <a:spAutoFit/>
            </a:bodyPr>
            <a:lstStyle/>
            <a:p>
              <a:r>
                <a:rPr lang="en-CA" sz="2400" dirty="0">
                  <a:solidFill>
                    <a:schemeClr val="accent2"/>
                  </a:solidFill>
                </a:rPr>
                <a:t>Unnecessary Transportation  </a:t>
              </a:r>
            </a:p>
          </p:txBody>
        </p:sp>
        <p:sp>
          <p:nvSpPr>
            <p:cNvPr id="21" name="Oval 20"/>
            <p:cNvSpPr/>
            <p:nvPr/>
          </p:nvSpPr>
          <p:spPr>
            <a:xfrm>
              <a:off x="358123" y="3500043"/>
              <a:ext cx="472624" cy="47262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22" name="Picture 2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3317" y="3572052"/>
              <a:ext cx="334641" cy="334641"/>
            </a:xfrm>
            <a:prstGeom prst="rect">
              <a:avLst/>
            </a:prstGeom>
          </p:spPr>
        </p:pic>
      </p:grpSp>
      <p:pic>
        <p:nvPicPr>
          <p:cNvPr id="2050" name="Picture 2" descr="67260978408296205926967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060231" y="1966154"/>
            <a:ext cx="3321769" cy="1659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341979" y="1966153"/>
            <a:ext cx="3986179" cy="1815882"/>
          </a:xfrm>
          <a:prstGeom prst="rect">
            <a:avLst/>
          </a:prstGeom>
          <a:noFill/>
        </p:spPr>
        <p:txBody>
          <a:bodyPr wrap="square" rtlCol="0">
            <a:spAutoFit/>
          </a:bodyPr>
          <a:lstStyle/>
          <a:p>
            <a:r>
              <a:rPr lang="en-US" sz="1400" dirty="0"/>
              <a:t>An example of </a:t>
            </a:r>
            <a:r>
              <a:rPr lang="en-US" sz="1400" i="1" dirty="0">
                <a:solidFill>
                  <a:schemeClr val="accent2"/>
                </a:solidFill>
              </a:rPr>
              <a:t>unnecessary transportation </a:t>
            </a:r>
            <a:r>
              <a:rPr lang="en-US" sz="1400" dirty="0"/>
              <a:t>is moving materials around on the site instead of having them placed closest to the install location from the point of delivery.</a:t>
            </a:r>
          </a:p>
          <a:p>
            <a:endParaRPr lang="en-US" sz="1400" dirty="0"/>
          </a:p>
          <a:p>
            <a:r>
              <a:rPr lang="en-US" sz="1400" dirty="0"/>
              <a:t>This can lead to the waste of </a:t>
            </a:r>
            <a:r>
              <a:rPr lang="en-US" sz="1400" i="1" dirty="0">
                <a:solidFill>
                  <a:schemeClr val="accent2"/>
                </a:solidFill>
              </a:rPr>
              <a:t>defects</a:t>
            </a:r>
            <a:r>
              <a:rPr lang="en-US" sz="1400" dirty="0"/>
              <a:t> as the risk of materials getting damaged goes up.  It also is a form of </a:t>
            </a:r>
            <a:r>
              <a:rPr lang="en-US" sz="1400" i="1" dirty="0">
                <a:solidFill>
                  <a:schemeClr val="accent2"/>
                </a:solidFill>
              </a:rPr>
              <a:t>excess inventory</a:t>
            </a:r>
            <a:r>
              <a:rPr lang="en-US" sz="1400" dirty="0"/>
              <a:t>.</a:t>
            </a:r>
          </a:p>
        </p:txBody>
      </p:sp>
    </p:spTree>
    <p:extLst>
      <p:ext uri="{BB962C8B-B14F-4D97-AF65-F5344CB8AC3E}">
        <p14:creationId xmlns:p14="http://schemas.microsoft.com/office/powerpoint/2010/main" val="40091790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6229" y="1091426"/>
            <a:ext cx="3854002" cy="30777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dirty="0"/>
              <a:t>Taking unnecessary steps in a process.</a:t>
            </a:r>
          </a:p>
        </p:txBody>
      </p:sp>
      <p:grpSp>
        <p:nvGrpSpPr>
          <p:cNvPr id="11" name="Group 10"/>
          <p:cNvGrpSpPr/>
          <p:nvPr/>
        </p:nvGrpSpPr>
        <p:grpSpPr>
          <a:xfrm>
            <a:off x="376229" y="383329"/>
            <a:ext cx="3623125" cy="461666"/>
            <a:chOff x="358123" y="4111372"/>
            <a:chExt cx="4830833" cy="615554"/>
          </a:xfrm>
        </p:grpSpPr>
        <p:sp>
          <p:nvSpPr>
            <p:cNvPr id="13" name="TextBox 12"/>
            <p:cNvSpPr txBox="1"/>
            <p:nvPr/>
          </p:nvSpPr>
          <p:spPr>
            <a:xfrm>
              <a:off x="908310" y="4111372"/>
              <a:ext cx="4280646" cy="615554"/>
            </a:xfrm>
            <a:prstGeom prst="rect">
              <a:avLst/>
            </a:prstGeom>
            <a:noFill/>
          </p:spPr>
          <p:txBody>
            <a:bodyPr wrap="square" rtlCol="0">
              <a:spAutoFit/>
            </a:bodyPr>
            <a:lstStyle/>
            <a:p>
              <a:r>
                <a:rPr lang="en-CA" sz="2400" dirty="0">
                  <a:solidFill>
                    <a:schemeClr val="accent2"/>
                  </a:solidFill>
                </a:rPr>
                <a:t>Over Processing</a:t>
              </a:r>
            </a:p>
          </p:txBody>
        </p:sp>
        <p:sp>
          <p:nvSpPr>
            <p:cNvPr id="14" name="Oval 13"/>
            <p:cNvSpPr/>
            <p:nvPr/>
          </p:nvSpPr>
          <p:spPr>
            <a:xfrm>
              <a:off x="358123" y="4179656"/>
              <a:ext cx="472624" cy="47262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5687" y="4253589"/>
              <a:ext cx="307252" cy="307252"/>
            </a:xfrm>
            <a:prstGeom prst="rect">
              <a:avLst/>
            </a:prstGeom>
          </p:spPr>
        </p:pic>
      </p:grpSp>
      <p:grpSp>
        <p:nvGrpSpPr>
          <p:cNvPr id="7" name="Group 6"/>
          <p:cNvGrpSpPr/>
          <p:nvPr/>
        </p:nvGrpSpPr>
        <p:grpSpPr>
          <a:xfrm>
            <a:off x="2072451" y="3270281"/>
            <a:ext cx="4786711" cy="899183"/>
            <a:chOff x="589548" y="4136485"/>
            <a:chExt cx="5475005" cy="1198910"/>
          </a:xfrm>
        </p:grpSpPr>
        <p:sp>
          <p:nvSpPr>
            <p:cNvPr id="3" name="Rectangle 2"/>
            <p:cNvSpPr/>
            <p:nvPr/>
          </p:nvSpPr>
          <p:spPr>
            <a:xfrm>
              <a:off x="589548" y="4479501"/>
              <a:ext cx="610820" cy="2698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t>RFI?</a:t>
              </a:r>
            </a:p>
          </p:txBody>
        </p:sp>
        <p:sp>
          <p:nvSpPr>
            <p:cNvPr id="4" name="TextBox 3"/>
            <p:cNvSpPr txBox="1"/>
            <p:nvPr/>
          </p:nvSpPr>
          <p:spPr>
            <a:xfrm>
              <a:off x="589548" y="4139464"/>
              <a:ext cx="610820" cy="553997"/>
            </a:xfrm>
            <a:prstGeom prst="rect">
              <a:avLst/>
            </a:prstGeom>
            <a:noFill/>
          </p:spPr>
          <p:txBody>
            <a:bodyPr wrap="square" rtlCol="0">
              <a:spAutoFit/>
            </a:bodyPr>
            <a:lstStyle/>
            <a:p>
              <a:pPr algn="ctr"/>
              <a:r>
                <a:rPr lang="en-US" sz="1050" dirty="0"/>
                <a:t>Trade</a:t>
              </a:r>
            </a:p>
          </p:txBody>
        </p:sp>
        <p:sp>
          <p:nvSpPr>
            <p:cNvPr id="18" name="Rectangle 17"/>
            <p:cNvSpPr/>
            <p:nvPr/>
          </p:nvSpPr>
          <p:spPr>
            <a:xfrm>
              <a:off x="1989285" y="4479501"/>
              <a:ext cx="610820" cy="2698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t>RFI?</a:t>
              </a:r>
            </a:p>
          </p:txBody>
        </p:sp>
        <p:sp>
          <p:nvSpPr>
            <p:cNvPr id="23" name="Rectangle 22"/>
            <p:cNvSpPr/>
            <p:nvPr/>
          </p:nvSpPr>
          <p:spPr>
            <a:xfrm>
              <a:off x="4782920" y="5050733"/>
              <a:ext cx="610820" cy="269899"/>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t>RFI!</a:t>
              </a:r>
            </a:p>
          </p:txBody>
        </p:sp>
        <p:sp>
          <p:nvSpPr>
            <p:cNvPr id="24" name="Rectangle 23"/>
            <p:cNvSpPr/>
            <p:nvPr/>
          </p:nvSpPr>
          <p:spPr>
            <a:xfrm>
              <a:off x="4788759" y="4474210"/>
              <a:ext cx="610820" cy="2698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t>RFI?</a:t>
              </a:r>
            </a:p>
          </p:txBody>
        </p:sp>
        <p:sp>
          <p:nvSpPr>
            <p:cNvPr id="25" name="Rectangle 24"/>
            <p:cNvSpPr/>
            <p:nvPr/>
          </p:nvSpPr>
          <p:spPr>
            <a:xfrm>
              <a:off x="3389022" y="4477501"/>
              <a:ext cx="610820" cy="2698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t>RFI?</a:t>
              </a:r>
            </a:p>
          </p:txBody>
        </p:sp>
        <p:sp>
          <p:nvSpPr>
            <p:cNvPr id="26" name="Rectangle 25"/>
            <p:cNvSpPr/>
            <p:nvPr/>
          </p:nvSpPr>
          <p:spPr>
            <a:xfrm>
              <a:off x="1989285" y="5050218"/>
              <a:ext cx="610820" cy="269899"/>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t>RFI!</a:t>
              </a:r>
            </a:p>
          </p:txBody>
        </p:sp>
        <p:sp>
          <p:nvSpPr>
            <p:cNvPr id="27" name="Rectangle 26"/>
            <p:cNvSpPr/>
            <p:nvPr/>
          </p:nvSpPr>
          <p:spPr>
            <a:xfrm>
              <a:off x="3389022" y="5050218"/>
              <a:ext cx="610820" cy="269899"/>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t>RFI!</a:t>
              </a:r>
            </a:p>
          </p:txBody>
        </p:sp>
        <p:sp>
          <p:nvSpPr>
            <p:cNvPr id="28" name="TextBox 27"/>
            <p:cNvSpPr txBox="1"/>
            <p:nvPr/>
          </p:nvSpPr>
          <p:spPr>
            <a:xfrm>
              <a:off x="1989285" y="4136485"/>
              <a:ext cx="610820" cy="338554"/>
            </a:xfrm>
            <a:prstGeom prst="rect">
              <a:avLst/>
            </a:prstGeom>
            <a:noFill/>
          </p:spPr>
          <p:txBody>
            <a:bodyPr wrap="square" rtlCol="0">
              <a:spAutoFit/>
            </a:bodyPr>
            <a:lstStyle/>
            <a:p>
              <a:pPr algn="ctr"/>
              <a:r>
                <a:rPr lang="en-US" sz="1050" dirty="0"/>
                <a:t>GC</a:t>
              </a:r>
            </a:p>
          </p:txBody>
        </p:sp>
        <p:sp>
          <p:nvSpPr>
            <p:cNvPr id="29" name="TextBox 28"/>
            <p:cNvSpPr txBox="1"/>
            <p:nvPr/>
          </p:nvSpPr>
          <p:spPr>
            <a:xfrm>
              <a:off x="3389022" y="4136485"/>
              <a:ext cx="610820" cy="553997"/>
            </a:xfrm>
            <a:prstGeom prst="rect">
              <a:avLst/>
            </a:prstGeom>
            <a:noFill/>
          </p:spPr>
          <p:txBody>
            <a:bodyPr wrap="square" rtlCol="0">
              <a:spAutoFit/>
            </a:bodyPr>
            <a:lstStyle/>
            <a:p>
              <a:pPr algn="ctr"/>
              <a:r>
                <a:rPr lang="en-US" sz="1050" dirty="0"/>
                <a:t>Arch.</a:t>
              </a:r>
            </a:p>
          </p:txBody>
        </p:sp>
        <p:sp>
          <p:nvSpPr>
            <p:cNvPr id="30" name="TextBox 29"/>
            <p:cNvSpPr txBox="1"/>
            <p:nvPr/>
          </p:nvSpPr>
          <p:spPr>
            <a:xfrm>
              <a:off x="4782921" y="4136486"/>
              <a:ext cx="610820" cy="338554"/>
            </a:xfrm>
            <a:prstGeom prst="rect">
              <a:avLst/>
            </a:prstGeom>
            <a:noFill/>
          </p:spPr>
          <p:txBody>
            <a:bodyPr wrap="square" rtlCol="0">
              <a:spAutoFit/>
            </a:bodyPr>
            <a:lstStyle/>
            <a:p>
              <a:pPr algn="ctr"/>
              <a:r>
                <a:rPr lang="en-US" sz="1050" dirty="0"/>
                <a:t>Eng.</a:t>
              </a:r>
            </a:p>
          </p:txBody>
        </p:sp>
        <p:sp>
          <p:nvSpPr>
            <p:cNvPr id="31" name="Rectangle 30"/>
            <p:cNvSpPr/>
            <p:nvPr/>
          </p:nvSpPr>
          <p:spPr>
            <a:xfrm>
              <a:off x="589548" y="5065496"/>
              <a:ext cx="610820" cy="269899"/>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t>RFI!</a:t>
              </a:r>
            </a:p>
          </p:txBody>
        </p:sp>
        <p:sp>
          <p:nvSpPr>
            <p:cNvPr id="5" name="Right Arrow 4"/>
            <p:cNvSpPr/>
            <p:nvPr/>
          </p:nvSpPr>
          <p:spPr>
            <a:xfrm>
              <a:off x="1365195" y="4609159"/>
              <a:ext cx="458115"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2" name="Right Arrow 31"/>
            <p:cNvSpPr/>
            <p:nvPr/>
          </p:nvSpPr>
          <p:spPr>
            <a:xfrm>
              <a:off x="2793527" y="4609159"/>
              <a:ext cx="458115"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3" name="Right Arrow 32"/>
            <p:cNvSpPr/>
            <p:nvPr/>
          </p:nvSpPr>
          <p:spPr>
            <a:xfrm>
              <a:off x="4201069" y="4609158"/>
              <a:ext cx="458115"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5" name="Right Arrow 34"/>
            <p:cNvSpPr/>
            <p:nvPr/>
          </p:nvSpPr>
          <p:spPr>
            <a:xfrm rot="10800000">
              <a:off x="4201068" y="5162307"/>
              <a:ext cx="458115" cy="45719"/>
            </a:xfrm>
            <a:prstGeom prst="rightArrow">
              <a:avLst/>
            </a:prstGeom>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7" name="Right Arrow 36"/>
            <p:cNvSpPr/>
            <p:nvPr/>
          </p:nvSpPr>
          <p:spPr>
            <a:xfrm rot="10800000">
              <a:off x="2723842" y="5160698"/>
              <a:ext cx="458115" cy="45719"/>
            </a:xfrm>
            <a:prstGeom prst="rightArrow">
              <a:avLst/>
            </a:prstGeom>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8" name="Right Arrow 37"/>
            <p:cNvSpPr/>
            <p:nvPr/>
          </p:nvSpPr>
          <p:spPr>
            <a:xfrm rot="10800000">
              <a:off x="1362849" y="5157467"/>
              <a:ext cx="458115" cy="45719"/>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U-Turn Arrow 5"/>
            <p:cNvSpPr/>
            <p:nvPr/>
          </p:nvSpPr>
          <p:spPr>
            <a:xfrm rot="5400000">
              <a:off x="5427280" y="4671927"/>
              <a:ext cx="726238" cy="54830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grpSp>
      <p:sp>
        <p:nvSpPr>
          <p:cNvPr id="8" name="TextBox 7"/>
          <p:cNvSpPr txBox="1"/>
          <p:nvPr/>
        </p:nvSpPr>
        <p:spPr>
          <a:xfrm>
            <a:off x="2007735" y="2978347"/>
            <a:ext cx="5024503" cy="276999"/>
          </a:xfrm>
          <a:prstGeom prst="rect">
            <a:avLst/>
          </a:prstGeom>
          <a:noFill/>
        </p:spPr>
        <p:txBody>
          <a:bodyPr wrap="square" rtlCol="0">
            <a:spAutoFit/>
          </a:bodyPr>
          <a:lstStyle/>
          <a:p>
            <a:r>
              <a:rPr lang="en-US" sz="1200" dirty="0">
                <a:solidFill>
                  <a:schemeClr val="tx2"/>
                </a:solidFill>
              </a:rPr>
              <a:t>To get an answer to a question………</a:t>
            </a:r>
          </a:p>
        </p:txBody>
      </p:sp>
      <p:sp>
        <p:nvSpPr>
          <p:cNvPr id="39" name="TextBox 38"/>
          <p:cNvSpPr txBox="1"/>
          <p:nvPr/>
        </p:nvSpPr>
        <p:spPr>
          <a:xfrm>
            <a:off x="2007734" y="4310985"/>
            <a:ext cx="5024503" cy="276999"/>
          </a:xfrm>
          <a:prstGeom prst="rect">
            <a:avLst/>
          </a:prstGeom>
          <a:noFill/>
        </p:spPr>
        <p:txBody>
          <a:bodyPr wrap="square" rtlCol="0">
            <a:spAutoFit/>
          </a:bodyPr>
          <a:lstStyle/>
          <a:p>
            <a:r>
              <a:rPr lang="en-US" sz="1200" dirty="0">
                <a:solidFill>
                  <a:schemeClr val="tx2"/>
                </a:solidFill>
              </a:rPr>
              <a:t>The average cost to administer an RFI is $3,000/RFI</a:t>
            </a:r>
          </a:p>
        </p:txBody>
      </p:sp>
      <p:sp>
        <p:nvSpPr>
          <p:cNvPr id="41" name="TextBox 40"/>
          <p:cNvSpPr txBox="1"/>
          <p:nvPr/>
        </p:nvSpPr>
        <p:spPr>
          <a:xfrm>
            <a:off x="376228" y="1564334"/>
            <a:ext cx="8243515" cy="1169551"/>
          </a:xfrm>
          <a:prstGeom prst="rect">
            <a:avLst/>
          </a:prstGeom>
          <a:noFill/>
        </p:spPr>
        <p:txBody>
          <a:bodyPr wrap="square" rtlCol="0">
            <a:spAutoFit/>
          </a:bodyPr>
          <a:lstStyle/>
          <a:p>
            <a:r>
              <a:rPr lang="en-US" sz="1400" dirty="0"/>
              <a:t>An example of </a:t>
            </a:r>
            <a:r>
              <a:rPr lang="en-US" sz="1400" i="1" dirty="0">
                <a:solidFill>
                  <a:schemeClr val="accent2"/>
                </a:solidFill>
              </a:rPr>
              <a:t>over processing </a:t>
            </a:r>
            <a:r>
              <a:rPr lang="en-US" sz="1400" dirty="0"/>
              <a:t>is the traditional process of a Request for Information (RFI) passing through so many hands to get a question answered.  The average administrative cost of the process is $3,000 per RFI.</a:t>
            </a:r>
          </a:p>
          <a:p>
            <a:endParaRPr lang="en-US" sz="1400" dirty="0"/>
          </a:p>
          <a:p>
            <a:r>
              <a:rPr lang="en-US" sz="1400" dirty="0"/>
              <a:t>This can lead to the wastes of </a:t>
            </a:r>
            <a:r>
              <a:rPr lang="en-US" sz="1400" i="1" dirty="0">
                <a:solidFill>
                  <a:schemeClr val="accent2"/>
                </a:solidFill>
              </a:rPr>
              <a:t>waiting, and unused  creativity of team members.</a:t>
            </a:r>
          </a:p>
        </p:txBody>
      </p:sp>
    </p:spTree>
    <p:extLst>
      <p:ext uri="{BB962C8B-B14F-4D97-AF65-F5344CB8AC3E}">
        <p14:creationId xmlns:p14="http://schemas.microsoft.com/office/powerpoint/2010/main" val="2962912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8977" y="1125139"/>
            <a:ext cx="4082335" cy="95410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dirty="0"/>
              <a:t>Product, materials, work-in-progress or information quantities that go beyond supporting the immediate need.  Anything that is a buffer could be explored as waste.</a:t>
            </a:r>
          </a:p>
        </p:txBody>
      </p:sp>
      <p:grpSp>
        <p:nvGrpSpPr>
          <p:cNvPr id="34" name="Group 33"/>
          <p:cNvGrpSpPr/>
          <p:nvPr/>
        </p:nvGrpSpPr>
        <p:grpSpPr>
          <a:xfrm>
            <a:off x="318977" y="372754"/>
            <a:ext cx="2955211" cy="461665"/>
            <a:chOff x="4535212" y="2094862"/>
            <a:chExt cx="3940281" cy="615553"/>
          </a:xfrm>
        </p:grpSpPr>
        <p:sp>
          <p:nvSpPr>
            <p:cNvPr id="36" name="TextBox 35"/>
            <p:cNvSpPr txBox="1"/>
            <p:nvPr/>
          </p:nvSpPr>
          <p:spPr>
            <a:xfrm>
              <a:off x="5081837" y="2094862"/>
              <a:ext cx="3393656" cy="615553"/>
            </a:xfrm>
            <a:prstGeom prst="rect">
              <a:avLst/>
            </a:prstGeom>
            <a:noFill/>
          </p:spPr>
          <p:txBody>
            <a:bodyPr wrap="square" rtlCol="0">
              <a:spAutoFit/>
            </a:bodyPr>
            <a:lstStyle/>
            <a:p>
              <a:r>
                <a:rPr lang="en-CA" sz="2400" dirty="0">
                  <a:solidFill>
                    <a:schemeClr val="accent2"/>
                  </a:solidFill>
                </a:rPr>
                <a:t>Excess Inventory </a:t>
              </a:r>
            </a:p>
          </p:txBody>
        </p:sp>
        <p:sp>
          <p:nvSpPr>
            <p:cNvPr id="39" name="Oval 38"/>
            <p:cNvSpPr/>
            <p:nvPr/>
          </p:nvSpPr>
          <p:spPr>
            <a:xfrm>
              <a:off x="4535212" y="2166327"/>
              <a:ext cx="472624" cy="47262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40" name="Picture 3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09213" y="2228581"/>
              <a:ext cx="328576" cy="328576"/>
            </a:xfrm>
            <a:prstGeom prst="rect">
              <a:avLst/>
            </a:prstGeom>
          </p:spPr>
        </p:pic>
      </p:grpSp>
      <p:pic>
        <p:nvPicPr>
          <p:cNvPr id="3074" name="Picture 2" descr="25014978394219290668650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74423" y="1293796"/>
            <a:ext cx="3443081" cy="2555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18977" y="2399627"/>
            <a:ext cx="4082335" cy="1600438"/>
          </a:xfrm>
          <a:prstGeom prst="rect">
            <a:avLst/>
          </a:prstGeom>
          <a:noFill/>
        </p:spPr>
        <p:txBody>
          <a:bodyPr wrap="square" rtlCol="0">
            <a:spAutoFit/>
          </a:bodyPr>
          <a:lstStyle/>
          <a:p>
            <a:r>
              <a:rPr lang="en-US" sz="1400" i="1" dirty="0">
                <a:solidFill>
                  <a:schemeClr val="accent2"/>
                </a:solidFill>
              </a:rPr>
              <a:t>Excess inventory  </a:t>
            </a:r>
            <a:r>
              <a:rPr lang="en-US" sz="1400" dirty="0"/>
              <a:t>can be thought of as hidden or excess contingency of time, money or space.  It also includes over delivery of materials to the site prior to them being ready to be put in place.</a:t>
            </a:r>
          </a:p>
          <a:p>
            <a:endParaRPr lang="en-US" sz="1400" dirty="0"/>
          </a:p>
          <a:p>
            <a:r>
              <a:rPr lang="en-US" sz="1400" dirty="0"/>
              <a:t>This may  lead to the wastes of </a:t>
            </a:r>
            <a:r>
              <a:rPr lang="en-US" sz="1400" i="1" dirty="0">
                <a:solidFill>
                  <a:schemeClr val="accent2"/>
                </a:solidFill>
              </a:rPr>
              <a:t>unnecessary transportation, waiting and defects.</a:t>
            </a:r>
          </a:p>
        </p:txBody>
      </p:sp>
    </p:spTree>
    <p:extLst>
      <p:ext uri="{BB962C8B-B14F-4D97-AF65-F5344CB8AC3E}">
        <p14:creationId xmlns:p14="http://schemas.microsoft.com/office/powerpoint/2010/main" val="20493521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0055" y="1205555"/>
            <a:ext cx="3952761" cy="1109984"/>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dirty="0"/>
              <a:t>Unnecessary movement by people or movement that does not add value.</a:t>
            </a:r>
          </a:p>
          <a:p>
            <a:endParaRPr lang="en-US" sz="1400" dirty="0"/>
          </a:p>
          <a:p>
            <a:r>
              <a:rPr lang="en-US" sz="1400" dirty="0"/>
              <a:t>Searching for materials or information.</a:t>
            </a:r>
          </a:p>
          <a:p>
            <a:endParaRPr lang="en-US" sz="1013" dirty="0"/>
          </a:p>
        </p:txBody>
      </p:sp>
      <p:grpSp>
        <p:nvGrpSpPr>
          <p:cNvPr id="11" name="Group 10"/>
          <p:cNvGrpSpPr/>
          <p:nvPr/>
        </p:nvGrpSpPr>
        <p:grpSpPr>
          <a:xfrm>
            <a:off x="290055" y="443038"/>
            <a:ext cx="3403550" cy="461665"/>
            <a:chOff x="4535212" y="2741852"/>
            <a:chExt cx="4538067" cy="615553"/>
          </a:xfrm>
        </p:grpSpPr>
        <p:sp>
          <p:nvSpPr>
            <p:cNvPr id="13" name="TextBox 12"/>
            <p:cNvSpPr txBox="1"/>
            <p:nvPr/>
          </p:nvSpPr>
          <p:spPr>
            <a:xfrm>
              <a:off x="5041619" y="2741852"/>
              <a:ext cx="4031660" cy="615553"/>
            </a:xfrm>
            <a:prstGeom prst="rect">
              <a:avLst/>
            </a:prstGeom>
            <a:noFill/>
          </p:spPr>
          <p:txBody>
            <a:bodyPr wrap="square" rtlCol="0">
              <a:spAutoFit/>
            </a:bodyPr>
            <a:lstStyle/>
            <a:p>
              <a:r>
                <a:rPr lang="en-CA" sz="2400" dirty="0">
                  <a:solidFill>
                    <a:schemeClr val="accent2"/>
                  </a:solidFill>
                </a:rPr>
                <a:t>Unnecessary Motion  </a:t>
              </a:r>
            </a:p>
          </p:txBody>
        </p:sp>
        <p:sp>
          <p:nvSpPr>
            <p:cNvPr id="14" name="Oval 13"/>
            <p:cNvSpPr/>
            <p:nvPr/>
          </p:nvSpPr>
          <p:spPr>
            <a:xfrm>
              <a:off x="4535212" y="2825703"/>
              <a:ext cx="472624" cy="47262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68994" y="2848292"/>
              <a:ext cx="438843" cy="402674"/>
            </a:xfrm>
            <a:prstGeom prst="rect">
              <a:avLst/>
            </a:prstGeom>
          </p:spPr>
        </p:pic>
      </p:gr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01186" y="1464877"/>
            <a:ext cx="3836317" cy="2557544"/>
          </a:xfrm>
          <a:prstGeom prst="rect">
            <a:avLst/>
          </a:prstGeom>
        </p:spPr>
      </p:pic>
      <p:sp>
        <p:nvSpPr>
          <p:cNvPr id="12" name="TextBox 11"/>
          <p:cNvSpPr txBox="1"/>
          <p:nvPr/>
        </p:nvSpPr>
        <p:spPr>
          <a:xfrm>
            <a:off x="290055" y="2658296"/>
            <a:ext cx="3952761" cy="1815882"/>
          </a:xfrm>
          <a:prstGeom prst="rect">
            <a:avLst/>
          </a:prstGeom>
          <a:noFill/>
        </p:spPr>
        <p:txBody>
          <a:bodyPr wrap="square" rtlCol="0">
            <a:spAutoFit/>
          </a:bodyPr>
          <a:lstStyle/>
          <a:p>
            <a:r>
              <a:rPr lang="en-US" sz="1400" dirty="0"/>
              <a:t>Examples of  </a:t>
            </a:r>
            <a:r>
              <a:rPr lang="en-US" sz="1400" i="1" dirty="0">
                <a:solidFill>
                  <a:schemeClr val="accent2"/>
                </a:solidFill>
              </a:rPr>
              <a:t>unnecessary motion  </a:t>
            </a:r>
            <a:r>
              <a:rPr lang="en-US" sz="1400" dirty="0"/>
              <a:t>are workers moving up and down ladders or back and forth in a room to get materials or tools instead of the materials and tools moving with them, or searching through file server for files.</a:t>
            </a:r>
          </a:p>
          <a:p>
            <a:endParaRPr lang="en-US" sz="1400" dirty="0"/>
          </a:p>
          <a:p>
            <a:r>
              <a:rPr lang="en-US" sz="1400" dirty="0"/>
              <a:t>This can lead to the wastes of </a:t>
            </a:r>
            <a:r>
              <a:rPr lang="en-US" sz="1400" i="1" dirty="0">
                <a:solidFill>
                  <a:schemeClr val="accent2"/>
                </a:solidFill>
              </a:rPr>
              <a:t>waiting, defects and unused creativity of team members.</a:t>
            </a:r>
          </a:p>
        </p:txBody>
      </p:sp>
    </p:spTree>
    <p:extLst>
      <p:ext uri="{BB962C8B-B14F-4D97-AF65-F5344CB8AC3E}">
        <p14:creationId xmlns:p14="http://schemas.microsoft.com/office/powerpoint/2010/main" val="4043952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3441" y="1093592"/>
            <a:ext cx="4680895" cy="738664"/>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dirty="0"/>
              <a:t>Production of effective parts, work or information that causes the work to be scrapped, or redone.</a:t>
            </a:r>
          </a:p>
          <a:p>
            <a:endParaRPr lang="en-US" sz="1400" dirty="0"/>
          </a:p>
        </p:txBody>
      </p:sp>
      <p:grpSp>
        <p:nvGrpSpPr>
          <p:cNvPr id="23" name="Group 22"/>
          <p:cNvGrpSpPr/>
          <p:nvPr/>
        </p:nvGrpSpPr>
        <p:grpSpPr>
          <a:xfrm>
            <a:off x="288738" y="385018"/>
            <a:ext cx="2094199" cy="461665"/>
            <a:chOff x="4535212" y="3426319"/>
            <a:chExt cx="2792265" cy="615553"/>
          </a:xfrm>
        </p:grpSpPr>
        <p:sp>
          <p:nvSpPr>
            <p:cNvPr id="24" name="TextBox 23"/>
            <p:cNvSpPr txBox="1"/>
            <p:nvPr/>
          </p:nvSpPr>
          <p:spPr>
            <a:xfrm>
              <a:off x="5064337" y="3426319"/>
              <a:ext cx="2263140" cy="615553"/>
            </a:xfrm>
            <a:prstGeom prst="rect">
              <a:avLst/>
            </a:prstGeom>
            <a:noFill/>
          </p:spPr>
          <p:txBody>
            <a:bodyPr wrap="square" rtlCol="0">
              <a:spAutoFit/>
            </a:bodyPr>
            <a:lstStyle/>
            <a:p>
              <a:r>
                <a:rPr lang="en-CA" sz="2400" dirty="0">
                  <a:solidFill>
                    <a:schemeClr val="accent2"/>
                  </a:solidFill>
                </a:rPr>
                <a:t>Defects</a:t>
              </a:r>
            </a:p>
          </p:txBody>
        </p:sp>
        <p:sp>
          <p:nvSpPr>
            <p:cNvPr id="25" name="Oval 24"/>
            <p:cNvSpPr/>
            <p:nvPr/>
          </p:nvSpPr>
          <p:spPr>
            <a:xfrm>
              <a:off x="4535212" y="3500043"/>
              <a:ext cx="472624" cy="47262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26" name="Picture 2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91713" y="3549331"/>
              <a:ext cx="366158" cy="369532"/>
            </a:xfrm>
            <a:prstGeom prst="rect">
              <a:avLst/>
            </a:prstGeom>
          </p:spPr>
        </p:pic>
      </p:grpSp>
      <p:pic>
        <p:nvPicPr>
          <p:cNvPr id="4098" name="Picture 2" descr="60473978408323861949085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5400000">
            <a:off x="5740455" y="1487033"/>
            <a:ext cx="3147525" cy="2360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288738" y="2348607"/>
            <a:ext cx="4685598" cy="1600438"/>
          </a:xfrm>
          <a:prstGeom prst="rect">
            <a:avLst/>
          </a:prstGeom>
          <a:noFill/>
        </p:spPr>
        <p:txBody>
          <a:bodyPr wrap="square" rtlCol="0">
            <a:spAutoFit/>
          </a:bodyPr>
          <a:lstStyle/>
          <a:p>
            <a:r>
              <a:rPr lang="en-US" sz="1400" dirty="0"/>
              <a:t>Examples of  </a:t>
            </a:r>
            <a:r>
              <a:rPr lang="en-US" sz="1400" i="1" dirty="0">
                <a:solidFill>
                  <a:schemeClr val="accent2"/>
                </a:solidFill>
              </a:rPr>
              <a:t>defects  </a:t>
            </a:r>
            <a:r>
              <a:rPr lang="en-US" sz="1400" dirty="0"/>
              <a:t>include any work that needs to be fixed or redone or accepted in less than desirable state or quality.  </a:t>
            </a:r>
          </a:p>
          <a:p>
            <a:endParaRPr lang="en-US" sz="1400" i="1" dirty="0">
              <a:solidFill>
                <a:schemeClr val="accent2"/>
              </a:solidFill>
            </a:endParaRPr>
          </a:p>
          <a:p>
            <a:r>
              <a:rPr lang="en-US" sz="1400" dirty="0"/>
              <a:t>This can lead to the wastes of  </a:t>
            </a:r>
            <a:r>
              <a:rPr lang="en-US" sz="1400" i="1" dirty="0">
                <a:solidFill>
                  <a:schemeClr val="accent2"/>
                </a:solidFill>
              </a:rPr>
              <a:t>over processing  </a:t>
            </a:r>
            <a:r>
              <a:rPr lang="en-US" sz="1400" dirty="0"/>
              <a:t>as a traditional punch list process  and to </a:t>
            </a:r>
            <a:r>
              <a:rPr lang="en-US" sz="1400" i="1" dirty="0">
                <a:solidFill>
                  <a:schemeClr val="accent2"/>
                </a:solidFill>
              </a:rPr>
              <a:t>waiting and unused creativity of team members.</a:t>
            </a:r>
          </a:p>
        </p:txBody>
      </p:sp>
    </p:spTree>
    <p:extLst>
      <p:ext uri="{BB962C8B-B14F-4D97-AF65-F5344CB8AC3E}">
        <p14:creationId xmlns:p14="http://schemas.microsoft.com/office/powerpoint/2010/main" val="34460175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603" y="1200762"/>
            <a:ext cx="4190054" cy="738664"/>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dirty="0"/>
              <a:t>Losing time, ideas, skills, improvements and learning opportunities by not engaging or listening to employees.</a:t>
            </a:r>
          </a:p>
        </p:txBody>
      </p:sp>
      <p:grpSp>
        <p:nvGrpSpPr>
          <p:cNvPr id="18" name="Group 17"/>
          <p:cNvGrpSpPr/>
          <p:nvPr/>
        </p:nvGrpSpPr>
        <p:grpSpPr>
          <a:xfrm>
            <a:off x="310843" y="459928"/>
            <a:ext cx="5651045" cy="461665"/>
            <a:chOff x="4535212" y="4061956"/>
            <a:chExt cx="7534726" cy="615553"/>
          </a:xfrm>
        </p:grpSpPr>
        <p:sp>
          <p:nvSpPr>
            <p:cNvPr id="19" name="TextBox 18"/>
            <p:cNvSpPr txBox="1"/>
            <p:nvPr/>
          </p:nvSpPr>
          <p:spPr>
            <a:xfrm>
              <a:off x="5075677" y="4061956"/>
              <a:ext cx="6994261" cy="615553"/>
            </a:xfrm>
            <a:prstGeom prst="rect">
              <a:avLst/>
            </a:prstGeom>
            <a:noFill/>
          </p:spPr>
          <p:txBody>
            <a:bodyPr wrap="square" rtlCol="0">
              <a:spAutoFit/>
            </a:bodyPr>
            <a:lstStyle/>
            <a:p>
              <a:r>
                <a:rPr lang="en-CA" altLang="en-US" sz="2400" dirty="0">
                  <a:solidFill>
                    <a:schemeClr val="accent2"/>
                  </a:solidFill>
                </a:rPr>
                <a:t>Unused Creativity of Team Members</a:t>
              </a:r>
            </a:p>
          </p:txBody>
        </p:sp>
        <p:sp>
          <p:nvSpPr>
            <p:cNvPr id="20" name="Oval 19"/>
            <p:cNvSpPr/>
            <p:nvPr/>
          </p:nvSpPr>
          <p:spPr>
            <a:xfrm>
              <a:off x="4535212" y="4133421"/>
              <a:ext cx="472624" cy="47262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21" name="Picture 2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03053" y="4164894"/>
              <a:ext cx="331382" cy="411175"/>
            </a:xfrm>
            <a:prstGeom prst="rect">
              <a:avLst/>
            </a:prstGeom>
          </p:spPr>
        </p:pic>
      </p:grpSp>
      <p:sp>
        <p:nvSpPr>
          <p:cNvPr id="12" name="TextBox 11"/>
          <p:cNvSpPr txBox="1"/>
          <p:nvPr/>
        </p:nvSpPr>
        <p:spPr>
          <a:xfrm>
            <a:off x="296602" y="2191683"/>
            <a:ext cx="4190056" cy="1384995"/>
          </a:xfrm>
          <a:prstGeom prst="rect">
            <a:avLst/>
          </a:prstGeom>
          <a:noFill/>
        </p:spPr>
        <p:txBody>
          <a:bodyPr wrap="square" rtlCol="0">
            <a:spAutoFit/>
          </a:bodyPr>
          <a:lstStyle/>
          <a:p>
            <a:r>
              <a:rPr lang="en-US" sz="1400" dirty="0"/>
              <a:t>Examples of  </a:t>
            </a:r>
            <a:r>
              <a:rPr lang="en-US" sz="1400" i="1" dirty="0">
                <a:solidFill>
                  <a:schemeClr val="accent2"/>
                </a:solidFill>
              </a:rPr>
              <a:t>unused creativity of team members  </a:t>
            </a:r>
            <a:r>
              <a:rPr lang="en-US" sz="1400" dirty="0"/>
              <a:t>include not listening to a team member’s ideas for improvement or not creating a culture where people can safely speak up.  It includes being in a meeting that seems to have no purpose and not stating such.</a:t>
            </a: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00171" y="1200762"/>
            <a:ext cx="3792846" cy="2528564"/>
          </a:xfrm>
          <a:prstGeom prst="rect">
            <a:avLst/>
          </a:prstGeom>
        </p:spPr>
      </p:pic>
    </p:spTree>
    <p:extLst>
      <p:ext uri="{BB962C8B-B14F-4D97-AF65-F5344CB8AC3E}">
        <p14:creationId xmlns:p14="http://schemas.microsoft.com/office/powerpoint/2010/main" val="34355134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2218" y="975678"/>
            <a:ext cx="3321334" cy="246221"/>
          </a:xfrm>
          <a:prstGeom prst="rect">
            <a:avLst/>
          </a:prstGeom>
          <a:noFill/>
        </p:spPr>
        <p:txBody>
          <a:bodyPr wrap="square" rtlCol="0">
            <a:spAutoFit/>
          </a:bodyPr>
          <a:lstStyle/>
          <a:p>
            <a:r>
              <a:rPr lang="en-US" sz="1000" cap="all" dirty="0">
                <a:solidFill>
                  <a:schemeClr val="accent2"/>
                </a:solidFill>
              </a:rPr>
              <a:t>Courtesy of  KHS&amp;S Contractors</a:t>
            </a:r>
          </a:p>
        </p:txBody>
      </p:sp>
      <p:sp>
        <p:nvSpPr>
          <p:cNvPr id="2" name="TextBox 1"/>
          <p:cNvSpPr txBox="1"/>
          <p:nvPr/>
        </p:nvSpPr>
        <p:spPr>
          <a:xfrm rot="20932421">
            <a:off x="3681015" y="195206"/>
            <a:ext cx="2290575" cy="404085"/>
          </a:xfrm>
          <a:prstGeom prst="rect">
            <a:avLst/>
          </a:prstGeom>
          <a:noFill/>
        </p:spPr>
        <p:txBody>
          <a:bodyPr wrap="square" rtlCol="0">
            <a:spAutoFit/>
          </a:bodyPr>
          <a:lstStyle/>
          <a:p>
            <a:r>
              <a:rPr lang="en-US" sz="1013" dirty="0">
                <a:solidFill>
                  <a:schemeClr val="bg1"/>
                </a:solidFill>
              </a:rPr>
              <a:t>Monique – this and next are short videos!</a:t>
            </a:r>
          </a:p>
        </p:txBody>
      </p:sp>
      <p:sp>
        <p:nvSpPr>
          <p:cNvPr id="9" name="TextBox 8"/>
          <p:cNvSpPr txBox="1"/>
          <p:nvPr/>
        </p:nvSpPr>
        <p:spPr>
          <a:xfrm>
            <a:off x="269180" y="348977"/>
            <a:ext cx="6131620" cy="477054"/>
          </a:xfrm>
          <a:prstGeom prst="rect">
            <a:avLst/>
          </a:prstGeom>
          <a:noFill/>
        </p:spPr>
        <p:txBody>
          <a:bodyPr wrap="square" rtlCol="0">
            <a:spAutoFit/>
          </a:bodyPr>
          <a:lstStyle/>
          <a:p>
            <a:r>
              <a:rPr lang="en-US" sz="2500" dirty="0">
                <a:solidFill>
                  <a:schemeClr val="accent2"/>
                </a:solidFill>
                <a:latin typeface="+mj-lt"/>
              </a:rPr>
              <a:t>Waste Walk</a:t>
            </a:r>
          </a:p>
        </p:txBody>
      </p:sp>
      <p:pic>
        <p:nvPicPr>
          <p:cNvPr id="14" name="Waste KHS&amp;S6.mp4">
            <a:hlinkClick r:id="" action="ppaction://media"/>
            <a:extLst>
              <a:ext uri="{FF2B5EF4-FFF2-40B4-BE49-F238E27FC236}">
                <a16:creationId xmlns:a16="http://schemas.microsoft.com/office/drawing/2014/main" id="{966FAC70-5060-B0DE-4D35-228E1AD3D4C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185068" y="1371546"/>
            <a:ext cx="5282468" cy="3037864"/>
          </a:xfrm>
        </p:spPr>
      </p:pic>
    </p:spTree>
    <p:extLst>
      <p:ext uri="{BB962C8B-B14F-4D97-AF65-F5344CB8AC3E}">
        <p14:creationId xmlns:p14="http://schemas.microsoft.com/office/powerpoint/2010/main" val="971815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52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9180" y="348977"/>
            <a:ext cx="6131620" cy="477054"/>
          </a:xfrm>
          <a:prstGeom prst="rect">
            <a:avLst/>
          </a:prstGeom>
          <a:noFill/>
        </p:spPr>
        <p:txBody>
          <a:bodyPr wrap="square" rtlCol="0">
            <a:spAutoFit/>
          </a:bodyPr>
          <a:lstStyle/>
          <a:p>
            <a:r>
              <a:rPr lang="en-US" sz="2500" dirty="0">
                <a:solidFill>
                  <a:schemeClr val="accent2"/>
                </a:solidFill>
                <a:latin typeface="+mj-lt"/>
              </a:rPr>
              <a:t>Waste Walk Improvements</a:t>
            </a:r>
          </a:p>
        </p:txBody>
      </p:sp>
      <p:sp>
        <p:nvSpPr>
          <p:cNvPr id="10" name="TextBox 9"/>
          <p:cNvSpPr txBox="1"/>
          <p:nvPr/>
        </p:nvSpPr>
        <p:spPr>
          <a:xfrm>
            <a:off x="342218" y="975678"/>
            <a:ext cx="3321334" cy="246221"/>
          </a:xfrm>
          <a:prstGeom prst="rect">
            <a:avLst/>
          </a:prstGeom>
          <a:noFill/>
        </p:spPr>
        <p:txBody>
          <a:bodyPr wrap="square" rtlCol="0">
            <a:spAutoFit/>
          </a:bodyPr>
          <a:lstStyle/>
          <a:p>
            <a:r>
              <a:rPr lang="en-US" sz="1000" cap="all" dirty="0">
                <a:solidFill>
                  <a:schemeClr val="accent2"/>
                </a:solidFill>
              </a:rPr>
              <a:t>Courtesy of  KHS&amp;S Contractors</a:t>
            </a:r>
          </a:p>
        </p:txBody>
      </p:sp>
      <p:pic>
        <p:nvPicPr>
          <p:cNvPr id="5" name="khsands video.mp4">
            <a:hlinkClick r:id="" action="ppaction://media"/>
            <a:extLst>
              <a:ext uri="{FF2B5EF4-FFF2-40B4-BE49-F238E27FC236}">
                <a16:creationId xmlns:a16="http://schemas.microsoft.com/office/drawing/2014/main" id="{50C81272-F30A-8EA3-DFD7-7FB0432165D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988043" y="1371546"/>
            <a:ext cx="5167914" cy="2907377"/>
          </a:xfrm>
        </p:spPr>
      </p:pic>
    </p:spTree>
    <p:extLst>
      <p:ext uri="{BB962C8B-B14F-4D97-AF65-F5344CB8AC3E}">
        <p14:creationId xmlns:p14="http://schemas.microsoft.com/office/powerpoint/2010/main" val="31137869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0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879229"/>
            <a:ext cx="9144000" cy="3865491"/>
          </a:xfrm>
          <a:prstGeom prst="rect">
            <a:avLst/>
          </a:prstGeom>
          <a:solidFill>
            <a:srgbClr val="2B3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4"/>
          <p:cNvSpPr txBox="1">
            <a:spLocks noChangeArrowheads="1"/>
          </p:cNvSpPr>
          <p:nvPr/>
        </p:nvSpPr>
        <p:spPr bwMode="auto">
          <a:xfrm>
            <a:off x="1208285" y="1730721"/>
            <a:ext cx="68294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Aft>
                <a:spcPts val="1800"/>
              </a:spcAft>
            </a:pPr>
            <a:r>
              <a:rPr lang="en-US" altLang="en-US" sz="2400" dirty="0">
                <a:solidFill>
                  <a:schemeClr val="bg1"/>
                </a:solidFill>
              </a:rPr>
              <a:t>List examples of waste you see in design and construction process</a:t>
            </a:r>
          </a:p>
        </p:txBody>
      </p:sp>
      <p:sp>
        <p:nvSpPr>
          <p:cNvPr id="11" name="Rectangle 10"/>
          <p:cNvSpPr/>
          <p:nvPr/>
        </p:nvSpPr>
        <p:spPr>
          <a:xfrm>
            <a:off x="243589" y="344051"/>
            <a:ext cx="9280712" cy="477054"/>
          </a:xfrm>
          <a:prstGeom prst="rect">
            <a:avLst/>
          </a:prstGeom>
        </p:spPr>
        <p:txBody>
          <a:bodyPr wrap="square">
            <a:spAutoFit/>
          </a:bodyPr>
          <a:lstStyle/>
          <a:p>
            <a:pPr marL="0" indent="0">
              <a:buNone/>
            </a:pPr>
            <a:r>
              <a:rPr lang="en-US" sz="2500" dirty="0">
                <a:solidFill>
                  <a:schemeClr val="accent2"/>
                </a:solidFill>
              </a:rPr>
              <a:t>Discussion Question</a:t>
            </a:r>
          </a:p>
        </p:txBody>
      </p:sp>
      <p:cxnSp>
        <p:nvCxnSpPr>
          <p:cNvPr id="3" name="Straight Connector 2"/>
          <p:cNvCxnSpPr/>
          <p:nvPr/>
        </p:nvCxnSpPr>
        <p:spPr>
          <a:xfrm>
            <a:off x="1028700" y="2879578"/>
            <a:ext cx="70866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6486525" y="4821008"/>
            <a:ext cx="2371725" cy="166606"/>
          </a:xfrm>
          <a:prstGeom prst="rect">
            <a:avLst/>
          </a:prstGeom>
        </p:spPr>
        <p:txBody>
          <a:bodyPr/>
          <a:lstStyle/>
          <a:p>
            <a:fld id="{39F5F8E3-5259-0B42-A759-FBA1C390EB67}" type="slidenum">
              <a:rPr lang="en-US" smtClean="0"/>
              <a:pPr/>
              <a:t>19</a:t>
            </a:fld>
            <a:endParaRPr lang="en-US" dirty="0"/>
          </a:p>
        </p:txBody>
      </p:sp>
    </p:spTree>
    <p:extLst>
      <p:ext uri="{BB962C8B-B14F-4D97-AF65-F5344CB8AC3E}">
        <p14:creationId xmlns:p14="http://schemas.microsoft.com/office/powerpoint/2010/main" val="9248293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Conditions of Satisfaction</a:t>
            </a:r>
          </a:p>
        </p:txBody>
      </p:sp>
      <p:sp>
        <p:nvSpPr>
          <p:cNvPr id="3" name="Content Placeholder 2"/>
          <p:cNvSpPr>
            <a:spLocks noGrp="1"/>
          </p:cNvSpPr>
          <p:nvPr>
            <p:ph idx="1"/>
          </p:nvPr>
        </p:nvSpPr>
        <p:spPr>
          <a:xfrm>
            <a:off x="628650" y="1369219"/>
            <a:ext cx="7886700" cy="2971133"/>
          </a:xfrm>
        </p:spPr>
        <p:txBody>
          <a:bodyPr/>
          <a:lstStyle/>
          <a:p>
            <a:pPr marL="0" indent="0">
              <a:buNone/>
            </a:pPr>
            <a:r>
              <a:rPr lang="en-US" sz="1800" dirty="0"/>
              <a:t>The presentation materials are the </a:t>
            </a:r>
            <a:r>
              <a:rPr lang="en-US" sz="1800" b="1" i="1" dirty="0">
                <a:solidFill>
                  <a:schemeClr val="accent6"/>
                </a:solidFill>
              </a:rPr>
              <a:t>copyright of the Lean Construction Institute.</a:t>
            </a:r>
            <a:r>
              <a:rPr lang="en-US" sz="1800" dirty="0">
                <a:solidFill>
                  <a:schemeClr val="accent6"/>
                </a:solidFill>
              </a:rPr>
              <a:t>  </a:t>
            </a:r>
          </a:p>
          <a:p>
            <a:pPr marL="0" indent="0">
              <a:buNone/>
            </a:pPr>
            <a:endParaRPr lang="en-US" sz="1800" dirty="0"/>
          </a:p>
          <a:p>
            <a:pPr marL="0" indent="0">
              <a:buNone/>
            </a:pPr>
            <a:r>
              <a:rPr lang="en-US" sz="1800" dirty="0"/>
              <a:t>Slides or material may </a:t>
            </a:r>
            <a:r>
              <a:rPr lang="en-US" sz="1800" dirty="0">
                <a:solidFill>
                  <a:schemeClr val="accent6"/>
                </a:solidFill>
              </a:rPr>
              <a:t>not be copied or used </a:t>
            </a:r>
            <a:r>
              <a:rPr lang="en-US" sz="1800" dirty="0"/>
              <a:t>in any way other than this presentation. </a:t>
            </a:r>
          </a:p>
          <a:p>
            <a:pPr marL="0" indent="0">
              <a:buNone/>
            </a:pPr>
            <a:endParaRPr lang="en-US" sz="1800" dirty="0"/>
          </a:p>
          <a:p>
            <a:pPr marL="0" indent="0">
              <a:buNone/>
            </a:pPr>
            <a:r>
              <a:rPr lang="en-US" sz="1800" dirty="0"/>
              <a:t>The presentation </a:t>
            </a:r>
            <a:r>
              <a:rPr lang="en-US" sz="1800" dirty="0">
                <a:solidFill>
                  <a:schemeClr val="accent6"/>
                </a:solidFill>
              </a:rPr>
              <a:t>may be shared in PDF</a:t>
            </a:r>
            <a:r>
              <a:rPr lang="en-US" sz="1800" dirty="0"/>
              <a:t> format only with the participants.</a:t>
            </a:r>
          </a:p>
        </p:txBody>
      </p:sp>
      <p:sp>
        <p:nvSpPr>
          <p:cNvPr id="4" name="Slide Number Placeholder 3"/>
          <p:cNvSpPr>
            <a:spLocks noGrp="1"/>
          </p:cNvSpPr>
          <p:nvPr>
            <p:ph type="sldNum" sz="quarter" idx="12"/>
          </p:nvPr>
        </p:nvSpPr>
        <p:spPr/>
        <p:txBody>
          <a:bodyPr/>
          <a:lstStyle/>
          <a:p>
            <a:fld id="{26320680-85F5-B64D-95AB-FFD56453B87E}" type="slidenum">
              <a:rPr lang="en-US" smtClean="0"/>
              <a:pPr/>
              <a:t>2</a:t>
            </a:fld>
            <a:endParaRPr lang="en-US" dirty="0"/>
          </a:p>
        </p:txBody>
      </p:sp>
    </p:spTree>
    <p:extLst>
      <p:ext uri="{BB962C8B-B14F-4D97-AF65-F5344CB8AC3E}">
        <p14:creationId xmlns:p14="http://schemas.microsoft.com/office/powerpoint/2010/main" val="5181208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879230"/>
            <a:ext cx="9144000" cy="3865490"/>
          </a:xfrm>
          <a:prstGeom prst="rect">
            <a:avLst/>
          </a:prstGeom>
          <a:solidFill>
            <a:srgbClr val="2B3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4"/>
          <p:cNvSpPr txBox="1">
            <a:spLocks noChangeArrowheads="1"/>
          </p:cNvSpPr>
          <p:nvPr/>
        </p:nvSpPr>
        <p:spPr bwMode="auto">
          <a:xfrm>
            <a:off x="1157287" y="1869831"/>
            <a:ext cx="6829425" cy="190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00000"/>
              </a:lnSpc>
              <a:spcBef>
                <a:spcPct val="0"/>
              </a:spcBef>
              <a:spcAft>
                <a:spcPts val="1800"/>
              </a:spcAft>
              <a:buNone/>
            </a:pPr>
            <a:r>
              <a:rPr lang="en-CA" altLang="en-US" sz="2400" b="1" dirty="0">
                <a:solidFill>
                  <a:schemeClr val="bg1"/>
                </a:solidFill>
                <a:latin typeface="Arial"/>
                <a:cs typeface="Arial"/>
              </a:rPr>
              <a:t>How to Implement Lean?</a:t>
            </a:r>
          </a:p>
          <a:p>
            <a:pPr algn="ctr">
              <a:lnSpc>
                <a:spcPct val="100000"/>
              </a:lnSpc>
              <a:spcBef>
                <a:spcPct val="0"/>
              </a:spcBef>
              <a:spcAft>
                <a:spcPts val="1800"/>
              </a:spcAft>
              <a:buNone/>
            </a:pPr>
            <a:endParaRPr lang="en-CA" altLang="en-US" sz="2400" b="1" dirty="0">
              <a:solidFill>
                <a:schemeClr val="bg1"/>
              </a:solidFill>
              <a:latin typeface="Arial"/>
              <a:cs typeface="Arial"/>
            </a:endParaRPr>
          </a:p>
          <a:p>
            <a:pPr algn="ctr">
              <a:lnSpc>
                <a:spcPct val="100000"/>
              </a:lnSpc>
              <a:spcBef>
                <a:spcPct val="0"/>
              </a:spcBef>
              <a:spcAft>
                <a:spcPts val="1800"/>
              </a:spcAft>
              <a:buFontTx/>
              <a:buNone/>
            </a:pPr>
            <a:r>
              <a:rPr lang="en-US" altLang="en-US" sz="2000" dirty="0">
                <a:solidFill>
                  <a:schemeClr val="bg1"/>
                </a:solidFill>
                <a:latin typeface="Arial"/>
                <a:cs typeface="Arial"/>
              </a:rPr>
              <a:t>What new actions or ideas that you learned today, can you take back to your work? </a:t>
            </a:r>
          </a:p>
        </p:txBody>
      </p:sp>
      <p:sp>
        <p:nvSpPr>
          <p:cNvPr id="10" name="Rectangle 9"/>
          <p:cNvSpPr/>
          <p:nvPr/>
        </p:nvSpPr>
        <p:spPr>
          <a:xfrm>
            <a:off x="243589" y="344051"/>
            <a:ext cx="9280712" cy="477054"/>
          </a:xfrm>
          <a:prstGeom prst="rect">
            <a:avLst/>
          </a:prstGeom>
        </p:spPr>
        <p:txBody>
          <a:bodyPr wrap="square">
            <a:spAutoFit/>
          </a:bodyPr>
          <a:lstStyle/>
          <a:p>
            <a:pPr marL="0" indent="0">
              <a:buNone/>
            </a:pPr>
            <a:r>
              <a:rPr lang="en-US" sz="2500" dirty="0">
                <a:solidFill>
                  <a:schemeClr val="accent2"/>
                </a:solidFill>
              </a:rPr>
              <a:t>Discussion Question</a:t>
            </a:r>
          </a:p>
        </p:txBody>
      </p:sp>
      <p:sp>
        <p:nvSpPr>
          <p:cNvPr id="2" name="Slide Number Placeholder 1"/>
          <p:cNvSpPr>
            <a:spLocks noGrp="1"/>
          </p:cNvSpPr>
          <p:nvPr>
            <p:ph type="sldNum" sz="quarter" idx="12"/>
          </p:nvPr>
        </p:nvSpPr>
        <p:spPr>
          <a:xfrm>
            <a:off x="6486525" y="4821008"/>
            <a:ext cx="2371725" cy="166606"/>
          </a:xfrm>
          <a:prstGeom prst="rect">
            <a:avLst/>
          </a:prstGeom>
        </p:spPr>
        <p:txBody>
          <a:bodyPr/>
          <a:lstStyle/>
          <a:p>
            <a:fld id="{39F5F8E3-5259-0B42-A759-FBA1C390EB67}" type="slidenum">
              <a:rPr lang="en-US" smtClean="0"/>
              <a:pPr/>
              <a:t>20</a:t>
            </a:fld>
            <a:endParaRPr lang="en-US" dirty="0"/>
          </a:p>
        </p:txBody>
      </p:sp>
    </p:spTree>
    <p:extLst>
      <p:ext uri="{BB962C8B-B14F-4D97-AF65-F5344CB8AC3E}">
        <p14:creationId xmlns:p14="http://schemas.microsoft.com/office/powerpoint/2010/main" val="11014635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 name="TextBox 20"/>
          <p:cNvSpPr txBox="1"/>
          <p:nvPr/>
        </p:nvSpPr>
        <p:spPr>
          <a:xfrm>
            <a:off x="269181" y="348977"/>
            <a:ext cx="6131620" cy="477054"/>
          </a:xfrm>
          <a:prstGeom prst="rect">
            <a:avLst/>
          </a:prstGeom>
          <a:noFill/>
        </p:spPr>
        <p:txBody>
          <a:bodyPr wrap="square" rtlCol="0">
            <a:spAutoFit/>
          </a:bodyPr>
          <a:lstStyle/>
          <a:p>
            <a:r>
              <a:rPr lang="en-US" sz="2500" dirty="0">
                <a:solidFill>
                  <a:schemeClr val="accent2"/>
                </a:solidFill>
                <a:latin typeface="+mj-lt"/>
              </a:rPr>
              <a:t>Lean Journey to Mastery</a:t>
            </a:r>
          </a:p>
        </p:txBody>
      </p:sp>
      <p:grpSp>
        <p:nvGrpSpPr>
          <p:cNvPr id="32" name="Group 31"/>
          <p:cNvGrpSpPr/>
          <p:nvPr/>
        </p:nvGrpSpPr>
        <p:grpSpPr>
          <a:xfrm>
            <a:off x="230901" y="1021092"/>
            <a:ext cx="6208178" cy="3474880"/>
            <a:chOff x="668944" y="795328"/>
            <a:chExt cx="6586724" cy="3686762"/>
          </a:xfrm>
        </p:grpSpPr>
        <p:sp>
          <p:nvSpPr>
            <p:cNvPr id="34" name="Oval 6"/>
            <p:cNvSpPr>
              <a:spLocks/>
            </p:cNvSpPr>
            <p:nvPr/>
          </p:nvSpPr>
          <p:spPr bwMode="auto">
            <a:xfrm>
              <a:off x="3122220" y="2175146"/>
              <a:ext cx="1377816" cy="689909"/>
            </a:xfrm>
            <a:prstGeom prst="ellipse">
              <a:avLst/>
            </a:prstGeom>
            <a:solidFill>
              <a:schemeClr val="accent1"/>
            </a:solidFill>
            <a:ln>
              <a:headEnd/>
              <a:tailEnd/>
            </a:ln>
            <a:effectLst/>
          </p:spPr>
          <p:style>
            <a:lnRef idx="0">
              <a:schemeClr val="accent2"/>
            </a:lnRef>
            <a:fillRef idx="3">
              <a:schemeClr val="accent2"/>
            </a:fillRef>
            <a:effectRef idx="3">
              <a:schemeClr val="accent2"/>
            </a:effectRef>
            <a:fontRef idx="minor">
              <a:schemeClr val="lt1"/>
            </a:fontRef>
          </p:style>
          <p:txBody>
            <a:bodyPr lIns="0" tIns="0" rIns="0" bIns="0"/>
            <a:lstStyle/>
            <a:p>
              <a:endParaRPr lang="en-US" sz="1013">
                <a:solidFill>
                  <a:srgbClr val="FFFF00"/>
                </a:solidFill>
              </a:endParaRPr>
            </a:p>
          </p:txBody>
        </p:sp>
        <p:grpSp>
          <p:nvGrpSpPr>
            <p:cNvPr id="35" name="Group 15"/>
            <p:cNvGrpSpPr/>
            <p:nvPr/>
          </p:nvGrpSpPr>
          <p:grpSpPr>
            <a:xfrm>
              <a:off x="668944" y="3590311"/>
              <a:ext cx="1543050" cy="891779"/>
              <a:chOff x="0" y="4724400"/>
              <a:chExt cx="2057400" cy="1189038"/>
            </a:xfrm>
          </p:grpSpPr>
          <p:sp>
            <p:nvSpPr>
              <p:cNvPr id="66" name="Oval 3"/>
              <p:cNvSpPr>
                <a:spLocks/>
              </p:cNvSpPr>
              <p:nvPr/>
            </p:nvSpPr>
            <p:spPr bwMode="auto">
              <a:xfrm>
                <a:off x="0" y="4724400"/>
                <a:ext cx="2057400" cy="1189038"/>
              </a:xfrm>
              <a:prstGeom prst="diamond">
                <a:avLst/>
              </a:prstGeom>
              <a:solidFill>
                <a:schemeClr val="accent4"/>
              </a:solidFill>
              <a:ln>
                <a:headEnd/>
                <a:tailEnd/>
              </a:ln>
              <a:effectLst/>
            </p:spPr>
            <p:style>
              <a:lnRef idx="0">
                <a:schemeClr val="accent4"/>
              </a:lnRef>
              <a:fillRef idx="3">
                <a:schemeClr val="accent4"/>
              </a:fillRef>
              <a:effectRef idx="3">
                <a:schemeClr val="accent4"/>
              </a:effectRef>
              <a:fontRef idx="minor">
                <a:schemeClr val="lt1"/>
              </a:fontRef>
            </p:style>
            <p:txBody>
              <a:bodyPr lIns="0" tIns="0" rIns="0" bIns="0"/>
              <a:lstStyle/>
              <a:p>
                <a:endParaRPr lang="en-US" sz="1013">
                  <a:solidFill>
                    <a:srgbClr val="FF0000"/>
                  </a:solidFill>
                </a:endParaRPr>
              </a:p>
            </p:txBody>
          </p:sp>
          <p:sp>
            <p:nvSpPr>
              <p:cNvPr id="67" name="Rectangle 4"/>
              <p:cNvSpPr>
                <a:spLocks/>
              </p:cNvSpPr>
              <p:nvPr/>
            </p:nvSpPr>
            <p:spPr bwMode="auto">
              <a:xfrm>
                <a:off x="626741" y="5168643"/>
                <a:ext cx="894988" cy="302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28575" tIns="28575" rIns="58537" bIns="28575" anchor="ctr">
                <a:spAutoFit/>
              </a:bodyPr>
              <a:lstStyle/>
              <a:p>
                <a:pPr marL="1191" algn="ctr"/>
                <a:r>
                  <a:rPr lang="en-US" sz="1013" b="1" dirty="0">
                    <a:solidFill>
                      <a:schemeClr val="bg1"/>
                    </a:solidFill>
                    <a:ea typeface="ＭＳ Ｐゴシック" charset="0"/>
                    <a:cs typeface="Arial" charset="0"/>
                  </a:rPr>
                  <a:t>Unaware</a:t>
                </a:r>
              </a:p>
            </p:txBody>
          </p:sp>
        </p:grpSp>
        <p:grpSp>
          <p:nvGrpSpPr>
            <p:cNvPr id="38" name="Group 16"/>
            <p:cNvGrpSpPr/>
            <p:nvPr/>
          </p:nvGrpSpPr>
          <p:grpSpPr>
            <a:xfrm>
              <a:off x="1440470" y="2865055"/>
              <a:ext cx="1681751" cy="725257"/>
              <a:chOff x="396625" y="3820073"/>
              <a:chExt cx="2242335" cy="967009"/>
            </a:xfrm>
          </p:grpSpPr>
          <p:sp>
            <p:nvSpPr>
              <p:cNvPr id="63" name="Oval 6"/>
              <p:cNvSpPr>
                <a:spLocks/>
              </p:cNvSpPr>
              <p:nvPr/>
            </p:nvSpPr>
            <p:spPr bwMode="auto">
              <a:xfrm>
                <a:off x="801872" y="3820073"/>
                <a:ext cx="1837088" cy="919878"/>
              </a:xfrm>
              <a:prstGeom prst="ellipse">
                <a:avLst/>
              </a:prstGeom>
              <a:solidFill>
                <a:schemeClr val="accent3"/>
              </a:solidFill>
              <a:ln>
                <a:headEnd/>
                <a:tailEnd/>
              </a:ln>
              <a:effectLst/>
            </p:spPr>
            <p:style>
              <a:lnRef idx="0">
                <a:schemeClr val="accent1"/>
              </a:lnRef>
              <a:fillRef idx="3">
                <a:schemeClr val="accent1"/>
              </a:fillRef>
              <a:effectRef idx="3">
                <a:schemeClr val="accent1"/>
              </a:effectRef>
              <a:fontRef idx="minor">
                <a:schemeClr val="lt1"/>
              </a:fontRef>
            </p:style>
            <p:txBody>
              <a:bodyPr lIns="0" tIns="0" rIns="0" bIns="0"/>
              <a:lstStyle/>
              <a:p>
                <a:endParaRPr lang="en-US" sz="1013">
                  <a:solidFill>
                    <a:srgbClr val="FFFF00"/>
                  </a:solidFill>
                </a:endParaRPr>
              </a:p>
            </p:txBody>
          </p:sp>
          <p:sp>
            <p:nvSpPr>
              <p:cNvPr id="64" name="Rectangle 7"/>
              <p:cNvSpPr>
                <a:spLocks/>
              </p:cNvSpPr>
              <p:nvPr/>
            </p:nvSpPr>
            <p:spPr bwMode="auto">
              <a:xfrm>
                <a:off x="1207352" y="4114662"/>
                <a:ext cx="1099077" cy="302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28575" tIns="28575" rIns="58537" bIns="28575" anchor="ctr">
                <a:spAutoFit/>
              </a:bodyPr>
              <a:lstStyle/>
              <a:p>
                <a:pPr marL="1191" algn="ctr"/>
                <a:r>
                  <a:rPr lang="en-US" sz="1013" b="1" dirty="0">
                    <a:solidFill>
                      <a:schemeClr val="bg1"/>
                    </a:solidFill>
                    <a:ea typeface="ＭＳ Ｐゴシック" charset="0"/>
                    <a:cs typeface="Arial" charset="0"/>
                  </a:rPr>
                  <a:t>Awareness</a:t>
                </a:r>
              </a:p>
            </p:txBody>
          </p:sp>
          <p:cxnSp>
            <p:nvCxnSpPr>
              <p:cNvPr id="65" name="Curved Connector 64"/>
              <p:cNvCxnSpPr/>
              <p:nvPr/>
            </p:nvCxnSpPr>
            <p:spPr bwMode="auto">
              <a:xfrm rot="5400000" flipH="1" flipV="1">
                <a:off x="317619" y="4033794"/>
                <a:ext cx="832294" cy="674281"/>
              </a:xfrm>
              <a:prstGeom prst="curvedConnector3">
                <a:avLst>
                  <a:gd name="adj1" fmla="val 152807"/>
                </a:avLst>
              </a:prstGeom>
              <a:solidFill>
                <a:schemeClr val="accent1"/>
              </a:solidFill>
              <a:ln w="57150" cap="flat" cmpd="sng" algn="ctr">
                <a:solidFill>
                  <a:schemeClr val="tx1"/>
                </a:solidFill>
                <a:prstDash val="solid"/>
                <a:round/>
                <a:headEnd type="none" w="med" len="med"/>
                <a:tailEnd type="arrow"/>
              </a:ln>
              <a:effectLst/>
            </p:spPr>
          </p:cxnSp>
        </p:grpSp>
        <p:sp>
          <p:nvSpPr>
            <p:cNvPr id="40" name="Rectangle 11"/>
            <p:cNvSpPr>
              <a:spLocks/>
            </p:cNvSpPr>
            <p:nvPr/>
          </p:nvSpPr>
          <p:spPr bwMode="auto">
            <a:xfrm>
              <a:off x="3310191" y="2403309"/>
              <a:ext cx="1074318" cy="226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28575" tIns="28575" rIns="58537" bIns="28575" anchor="ctr">
              <a:spAutoFit/>
            </a:bodyPr>
            <a:lstStyle/>
            <a:p>
              <a:pPr marL="1191" algn="ctr"/>
              <a:r>
                <a:rPr lang="en-US" sz="1013" b="1" dirty="0">
                  <a:solidFill>
                    <a:schemeClr val="bg1"/>
                  </a:solidFill>
                  <a:ea typeface="ＭＳ Ｐゴシック" charset="0"/>
                  <a:cs typeface="Arial" charset="0"/>
                </a:rPr>
                <a:t>Understanding</a:t>
              </a:r>
            </a:p>
          </p:txBody>
        </p:sp>
        <p:sp>
          <p:nvSpPr>
            <p:cNvPr id="42" name="Oval 6"/>
            <p:cNvSpPr>
              <a:spLocks/>
            </p:cNvSpPr>
            <p:nvPr/>
          </p:nvSpPr>
          <p:spPr bwMode="auto">
            <a:xfrm>
              <a:off x="4500036" y="1485237"/>
              <a:ext cx="1377816" cy="689909"/>
            </a:xfrm>
            <a:prstGeom prst="ellipse">
              <a:avLst/>
            </a:prstGeom>
            <a:solidFill>
              <a:schemeClr val="accent5"/>
            </a:solidFill>
            <a:ln>
              <a:headEnd/>
              <a:tailEnd/>
            </a:ln>
            <a:effectLst/>
          </p:spPr>
          <p:style>
            <a:lnRef idx="0">
              <a:schemeClr val="accent3"/>
            </a:lnRef>
            <a:fillRef idx="3">
              <a:schemeClr val="accent3"/>
            </a:fillRef>
            <a:effectRef idx="3">
              <a:schemeClr val="accent3"/>
            </a:effectRef>
            <a:fontRef idx="minor">
              <a:schemeClr val="lt1"/>
            </a:fontRef>
          </p:style>
          <p:txBody>
            <a:bodyPr lIns="0" tIns="0" rIns="0" bIns="0"/>
            <a:lstStyle/>
            <a:p>
              <a:endParaRPr lang="en-US" sz="1013">
                <a:solidFill>
                  <a:srgbClr val="FFFF00"/>
                </a:solidFill>
              </a:endParaRPr>
            </a:p>
          </p:txBody>
        </p:sp>
        <p:sp>
          <p:nvSpPr>
            <p:cNvPr id="57" name="Oval 6"/>
            <p:cNvSpPr>
              <a:spLocks/>
            </p:cNvSpPr>
            <p:nvPr/>
          </p:nvSpPr>
          <p:spPr bwMode="auto">
            <a:xfrm>
              <a:off x="5877852" y="795328"/>
              <a:ext cx="1377816" cy="689909"/>
            </a:xfrm>
            <a:prstGeom prst="ellipse">
              <a:avLst/>
            </a:prstGeom>
            <a:solidFill>
              <a:schemeClr val="accent6"/>
            </a:solidFill>
            <a:ln>
              <a:headEnd/>
              <a:tailEnd/>
            </a:ln>
            <a:effectLst/>
          </p:spPr>
          <p:style>
            <a:lnRef idx="0">
              <a:schemeClr val="accent5"/>
            </a:lnRef>
            <a:fillRef idx="3">
              <a:schemeClr val="accent5"/>
            </a:fillRef>
            <a:effectRef idx="3">
              <a:schemeClr val="accent5"/>
            </a:effectRef>
            <a:fontRef idx="minor">
              <a:schemeClr val="lt1"/>
            </a:fontRef>
          </p:style>
          <p:txBody>
            <a:bodyPr lIns="0" tIns="0" rIns="0" bIns="0"/>
            <a:lstStyle/>
            <a:p>
              <a:endParaRPr lang="en-US" sz="1013">
                <a:solidFill>
                  <a:srgbClr val="FFFF00"/>
                </a:solidFill>
              </a:endParaRPr>
            </a:p>
          </p:txBody>
        </p:sp>
        <p:sp>
          <p:nvSpPr>
            <p:cNvPr id="58" name="Rectangle 11"/>
            <p:cNvSpPr>
              <a:spLocks/>
            </p:cNvSpPr>
            <p:nvPr/>
          </p:nvSpPr>
          <p:spPr bwMode="auto">
            <a:xfrm>
              <a:off x="6258351" y="1026978"/>
              <a:ext cx="616817" cy="226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28575" tIns="28575" rIns="58537" bIns="28575" anchor="ctr">
              <a:spAutoFit/>
            </a:bodyPr>
            <a:lstStyle/>
            <a:p>
              <a:pPr marL="1191" algn="ctr"/>
              <a:r>
                <a:rPr lang="en-US" sz="1013" b="1" dirty="0">
                  <a:solidFill>
                    <a:schemeClr val="bg1"/>
                  </a:solidFill>
                  <a:ea typeface="ＭＳ Ｐゴシック" charset="0"/>
                  <a:cs typeface="Arial" charset="0"/>
                </a:rPr>
                <a:t>Mastery</a:t>
              </a:r>
            </a:p>
          </p:txBody>
        </p:sp>
        <p:sp>
          <p:nvSpPr>
            <p:cNvPr id="59" name="Rectangle 58"/>
            <p:cNvSpPr>
              <a:spLocks/>
            </p:cNvSpPr>
            <p:nvPr/>
          </p:nvSpPr>
          <p:spPr bwMode="auto">
            <a:xfrm>
              <a:off x="4726617" y="1716888"/>
              <a:ext cx="924653" cy="226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28575" tIns="28575" rIns="58537" bIns="28575" anchor="ctr">
              <a:spAutoFit/>
            </a:bodyPr>
            <a:lstStyle/>
            <a:p>
              <a:pPr marL="1191" algn="ctr"/>
              <a:r>
                <a:rPr lang="en-US" sz="1013" b="1" dirty="0">
                  <a:solidFill>
                    <a:schemeClr val="bg1"/>
                  </a:solidFill>
                  <a:ea typeface="ＭＳ Ｐゴシック" charset="0"/>
                  <a:cs typeface="Arial" charset="0"/>
                </a:rPr>
                <a:t>Competency</a:t>
              </a:r>
            </a:p>
          </p:txBody>
        </p:sp>
        <p:cxnSp>
          <p:nvCxnSpPr>
            <p:cNvPr id="60" name="Curved Connector 59"/>
            <p:cNvCxnSpPr/>
            <p:nvPr/>
          </p:nvCxnSpPr>
          <p:spPr bwMode="auto">
            <a:xfrm rot="5400000" flipH="1" flipV="1">
              <a:off x="2740213" y="2369562"/>
              <a:ext cx="624221" cy="505711"/>
            </a:xfrm>
            <a:prstGeom prst="curvedConnector3">
              <a:avLst>
                <a:gd name="adj1" fmla="val 169249"/>
              </a:avLst>
            </a:prstGeom>
            <a:solidFill>
              <a:schemeClr val="accent1"/>
            </a:solidFill>
            <a:ln w="57150" cap="flat" cmpd="sng" algn="ctr">
              <a:solidFill>
                <a:schemeClr val="tx1"/>
              </a:solidFill>
              <a:prstDash val="solid"/>
              <a:round/>
              <a:headEnd type="none" w="med" len="med"/>
              <a:tailEnd type="arrow"/>
            </a:ln>
            <a:effectLst/>
          </p:spPr>
        </p:cxnSp>
        <p:cxnSp>
          <p:nvCxnSpPr>
            <p:cNvPr id="61" name="Curved Connector 60"/>
            <p:cNvCxnSpPr/>
            <p:nvPr/>
          </p:nvCxnSpPr>
          <p:spPr bwMode="auto">
            <a:xfrm rot="5400000" flipH="1" flipV="1">
              <a:off x="4166241" y="1679653"/>
              <a:ext cx="624221" cy="505711"/>
            </a:xfrm>
            <a:prstGeom prst="curvedConnector3">
              <a:avLst>
                <a:gd name="adj1" fmla="val 152807"/>
              </a:avLst>
            </a:prstGeom>
            <a:solidFill>
              <a:schemeClr val="accent1"/>
            </a:solidFill>
            <a:ln w="57150" cap="flat" cmpd="sng" algn="ctr">
              <a:solidFill>
                <a:schemeClr val="tx1"/>
              </a:solidFill>
              <a:prstDash val="solid"/>
              <a:round/>
              <a:headEnd type="none" w="med" len="med"/>
              <a:tailEnd type="arrow"/>
            </a:ln>
            <a:effectLst/>
          </p:spPr>
        </p:cxnSp>
        <p:cxnSp>
          <p:nvCxnSpPr>
            <p:cNvPr id="62" name="Curved Connector 61"/>
            <p:cNvCxnSpPr/>
            <p:nvPr/>
          </p:nvCxnSpPr>
          <p:spPr bwMode="auto">
            <a:xfrm rot="5400000" flipH="1" flipV="1">
              <a:off x="5576840" y="994218"/>
              <a:ext cx="624221" cy="505711"/>
            </a:xfrm>
            <a:prstGeom prst="curvedConnector3">
              <a:avLst>
                <a:gd name="adj1" fmla="val 152807"/>
              </a:avLst>
            </a:prstGeom>
            <a:solidFill>
              <a:schemeClr val="accent1"/>
            </a:solidFill>
            <a:ln w="57150" cap="flat" cmpd="sng" algn="ctr">
              <a:solidFill>
                <a:schemeClr val="tx1"/>
              </a:solidFill>
              <a:prstDash val="solid"/>
              <a:round/>
              <a:headEnd type="none" w="med" len="med"/>
              <a:tailEnd type="arrow"/>
            </a:ln>
            <a:effectLst/>
          </p:spPr>
        </p:cxnSp>
      </p:grpSp>
      <p:sp>
        <p:nvSpPr>
          <p:cNvPr id="5" name="Slide Number Placeholder 4"/>
          <p:cNvSpPr>
            <a:spLocks noGrp="1"/>
          </p:cNvSpPr>
          <p:nvPr>
            <p:ph type="sldNum" sz="quarter" idx="12"/>
          </p:nvPr>
        </p:nvSpPr>
        <p:spPr>
          <a:xfrm>
            <a:off x="6486526" y="4821009"/>
            <a:ext cx="2371725" cy="166606"/>
          </a:xfrm>
          <a:prstGeom prst="rect">
            <a:avLst/>
          </a:prstGeom>
        </p:spPr>
        <p:txBody>
          <a:bodyPr/>
          <a:lstStyle/>
          <a:p>
            <a:fld id="{39F5F8E3-5259-0B42-A759-FBA1C390EB67}" type="slidenum">
              <a:rPr lang="en-US" smtClean="0"/>
              <a:pPr/>
              <a:t>21</a:t>
            </a:fld>
            <a:endParaRPr lang="en-US" dirty="0"/>
          </a:p>
        </p:txBody>
      </p:sp>
      <p:sp>
        <p:nvSpPr>
          <p:cNvPr id="28" name="TextBox 27"/>
          <p:cNvSpPr txBox="1"/>
          <p:nvPr/>
        </p:nvSpPr>
        <p:spPr>
          <a:xfrm>
            <a:off x="397246" y="958887"/>
            <a:ext cx="2865509" cy="584775"/>
          </a:xfrm>
          <a:prstGeom prst="rect">
            <a:avLst/>
          </a:prstGeom>
          <a:noFill/>
        </p:spPr>
        <p:txBody>
          <a:bodyPr wrap="square" rtlCol="0">
            <a:spAutoFit/>
          </a:bodyPr>
          <a:lstStyle/>
          <a:p>
            <a:r>
              <a:rPr lang="en-US" sz="1600" dirty="0">
                <a:solidFill>
                  <a:schemeClr val="accent1"/>
                </a:solidFill>
              </a:rPr>
              <a:t>How will you reach the next level on your journey?</a:t>
            </a:r>
          </a:p>
        </p:txBody>
      </p:sp>
      <p:sp>
        <p:nvSpPr>
          <p:cNvPr id="2" name="TextBox 1"/>
          <p:cNvSpPr txBox="1"/>
          <p:nvPr/>
        </p:nvSpPr>
        <p:spPr>
          <a:xfrm>
            <a:off x="1830000" y="3913068"/>
            <a:ext cx="4228129" cy="784830"/>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sz="900" dirty="0"/>
              <a:t>Introduction to Lean Project Delivery:  Classroom, eLearning &amp; Webinar</a:t>
            </a:r>
          </a:p>
          <a:p>
            <a:r>
              <a:rPr lang="en-US" sz="900" dirty="0"/>
              <a:t>Introduction to Last Planner® System: Classroom &amp; eLearning</a:t>
            </a:r>
          </a:p>
          <a:p>
            <a:r>
              <a:rPr lang="en-US" sz="900" dirty="0"/>
              <a:t>Lean in the Design Phase:  Classroom &amp; eLearning</a:t>
            </a:r>
          </a:p>
          <a:p>
            <a:r>
              <a:rPr lang="en-US" sz="900" dirty="0"/>
              <a:t>Introduction to Lean in Design-Build: Classroom</a:t>
            </a:r>
          </a:p>
          <a:p>
            <a:r>
              <a:rPr lang="en-US" sz="900" dirty="0"/>
              <a:t>The Business Case for Learn: Classroom</a:t>
            </a:r>
          </a:p>
        </p:txBody>
      </p:sp>
      <p:sp>
        <p:nvSpPr>
          <p:cNvPr id="29" name="TextBox 28"/>
          <p:cNvSpPr txBox="1"/>
          <p:nvPr/>
        </p:nvSpPr>
        <p:spPr>
          <a:xfrm>
            <a:off x="3036843" y="3075630"/>
            <a:ext cx="4228129" cy="78483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900" dirty="0"/>
              <a:t>Target Value Delivery: Classroom &amp; eLearning (release 2019)</a:t>
            </a:r>
          </a:p>
          <a:p>
            <a:r>
              <a:rPr lang="en-US" sz="900" dirty="0"/>
              <a:t>Lean in the Design Phase:  Classroom &amp; eLearning</a:t>
            </a:r>
          </a:p>
          <a:p>
            <a:r>
              <a:rPr lang="en-US" sz="900" dirty="0"/>
              <a:t>Mindset of an Effective Big Room: Classroom &amp; eLearning (release May 2019)</a:t>
            </a:r>
          </a:p>
          <a:p>
            <a:r>
              <a:rPr lang="en-US" sz="900" dirty="0"/>
              <a:t>Last Planner® System in Design: Classroom &amp; eLearning (release 2019)</a:t>
            </a:r>
          </a:p>
          <a:p>
            <a:r>
              <a:rPr lang="en-US" sz="900" dirty="0"/>
              <a:t>Conducting </a:t>
            </a:r>
            <a:r>
              <a:rPr lang="en-US" sz="900" dirty="0" err="1"/>
              <a:t>Gemba</a:t>
            </a:r>
            <a:r>
              <a:rPr lang="en-US" sz="900" dirty="0"/>
              <a:t> Walks: Classroom</a:t>
            </a:r>
          </a:p>
        </p:txBody>
      </p:sp>
    </p:spTree>
    <p:extLst>
      <p:ext uri="{BB962C8B-B14F-4D97-AF65-F5344CB8AC3E}">
        <p14:creationId xmlns:p14="http://schemas.microsoft.com/office/powerpoint/2010/main" val="32476982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3589" y="344051"/>
            <a:ext cx="9280712" cy="477054"/>
          </a:xfrm>
          <a:prstGeom prst="rect">
            <a:avLst/>
          </a:prstGeom>
        </p:spPr>
        <p:txBody>
          <a:bodyPr wrap="square">
            <a:spAutoFit/>
          </a:bodyPr>
          <a:lstStyle/>
          <a:p>
            <a:pPr marL="0" indent="0">
              <a:buNone/>
            </a:pPr>
            <a:r>
              <a:rPr lang="en-US" sz="2500" dirty="0">
                <a:solidFill>
                  <a:schemeClr val="accent2"/>
                </a:solidFill>
                <a:latin typeface="+mj-lt"/>
              </a:rPr>
              <a:t>More on Learning</a:t>
            </a:r>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92281" y="2056306"/>
            <a:ext cx="952016" cy="1296496"/>
          </a:xfrm>
          <a:prstGeom prst="rect">
            <a:avLst/>
          </a:prstGeom>
        </p:spPr>
      </p:pic>
      <p:sp>
        <p:nvSpPr>
          <p:cNvPr id="4" name="TextBox 3"/>
          <p:cNvSpPr txBox="1"/>
          <p:nvPr/>
        </p:nvSpPr>
        <p:spPr>
          <a:xfrm>
            <a:off x="3517684" y="1172251"/>
            <a:ext cx="5260558" cy="3624069"/>
          </a:xfrm>
          <a:prstGeom prst="rect">
            <a:avLst/>
          </a:prstGeom>
          <a:noFill/>
        </p:spPr>
        <p:txBody>
          <a:bodyPr wrap="square" rtlCol="0">
            <a:spAutoFit/>
          </a:bodyPr>
          <a:lstStyle/>
          <a:p>
            <a:r>
              <a:rPr lang="en-US" b="1" dirty="0"/>
              <a:t>Events:</a:t>
            </a:r>
          </a:p>
          <a:p>
            <a:pPr marL="285750" indent="-285750">
              <a:buFont typeface="Arial" panose="020B0604020202020204" pitchFamily="34" charset="0"/>
              <a:buChar char="•"/>
            </a:pPr>
            <a:r>
              <a:rPr lang="en-US" dirty="0"/>
              <a:t>Local Community of Practice</a:t>
            </a:r>
          </a:p>
          <a:p>
            <a:pPr marL="285750" indent="-285750">
              <a:buFont typeface="Arial" panose="020B0604020202020204" pitchFamily="34" charset="0"/>
              <a:buChar char="•"/>
            </a:pPr>
            <a:r>
              <a:rPr lang="en-US" dirty="0"/>
              <a:t>Congress (October)</a:t>
            </a:r>
          </a:p>
          <a:p>
            <a:pPr marL="285750" indent="-285750">
              <a:buFont typeface="Arial" panose="020B0604020202020204" pitchFamily="34" charset="0"/>
              <a:buChar char="•"/>
            </a:pPr>
            <a:r>
              <a:rPr lang="en-US" dirty="0"/>
              <a:t>Design Forum (May)</a:t>
            </a:r>
          </a:p>
          <a:p>
            <a:endParaRPr lang="en-US" dirty="0"/>
          </a:p>
          <a:p>
            <a:r>
              <a:rPr lang="en-US" b="1" dirty="0"/>
              <a:t>LCI Instructor Program:</a:t>
            </a:r>
          </a:p>
          <a:p>
            <a:pPr marL="285750" indent="-285750">
              <a:buFont typeface="Arial" panose="020B0604020202020204" pitchFamily="34" charset="0"/>
              <a:buChar char="•"/>
            </a:pPr>
            <a:r>
              <a:rPr lang="en-US" dirty="0"/>
              <a:t>Apply to be a LCI Instructor through LCI website</a:t>
            </a:r>
          </a:p>
          <a:p>
            <a:pPr marL="285750" indent="-285750">
              <a:buFont typeface="Arial" panose="020B0604020202020204" pitchFamily="34" charset="0"/>
              <a:buChar char="•"/>
            </a:pPr>
            <a:r>
              <a:rPr lang="en-US" dirty="0"/>
              <a:t>Provides access to teach LCI full courses</a:t>
            </a:r>
          </a:p>
          <a:p>
            <a:pPr marL="285750" indent="-285750">
              <a:buFont typeface="Arial" panose="020B0604020202020204" pitchFamily="34" charset="0"/>
              <a:buChar char="•"/>
            </a:pPr>
            <a:r>
              <a:rPr lang="en-US" dirty="0"/>
              <a:t>Provides access to LCI materials for use</a:t>
            </a:r>
          </a:p>
          <a:p>
            <a:pPr marL="285750" indent="-285750">
              <a:buFont typeface="Arial" panose="020B0604020202020204" pitchFamily="34" charset="0"/>
              <a:buChar char="•"/>
            </a:pPr>
            <a:r>
              <a:rPr lang="en-US" dirty="0"/>
              <a:t>Great to continue the Lean Journey of your company or team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r>
              <a:rPr lang="en-US" b="1" dirty="0"/>
              <a:t>Continue learning now:</a:t>
            </a:r>
          </a:p>
          <a:p>
            <a:r>
              <a:rPr lang="en-US" dirty="0">
                <a:hlinkClick r:id="rId4"/>
              </a:rPr>
              <a:t>www.LeanConstruction.org</a:t>
            </a:r>
            <a:endParaRPr lang="en-US" dirty="0"/>
          </a:p>
          <a:p>
            <a:endParaRPr lang="en-US" dirty="0"/>
          </a:p>
          <a:p>
            <a:endParaRPr lang="en-US" dirty="0"/>
          </a:p>
          <a:p>
            <a:pPr marL="285750" indent="-285750">
              <a:buFont typeface="Arial" panose="020B0604020202020204" pitchFamily="34" charset="0"/>
              <a:buChar char="•"/>
            </a:pPr>
            <a:endParaRPr lang="en-US" dirty="0"/>
          </a:p>
        </p:txBody>
      </p:sp>
      <p:grpSp>
        <p:nvGrpSpPr>
          <p:cNvPr id="3" name="Group 2"/>
          <p:cNvGrpSpPr/>
          <p:nvPr/>
        </p:nvGrpSpPr>
        <p:grpSpPr>
          <a:xfrm>
            <a:off x="254175" y="1508742"/>
            <a:ext cx="2854610" cy="2142321"/>
            <a:chOff x="254175" y="1508742"/>
            <a:chExt cx="2854610" cy="2142321"/>
          </a:xfrm>
        </p:grpSpPr>
        <p:pic>
          <p:nvPicPr>
            <p:cNvPr id="8" name="Picture 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154740" y="2354569"/>
              <a:ext cx="954045" cy="1296494"/>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4175" y="1508742"/>
              <a:ext cx="948693" cy="1296495"/>
            </a:xfrm>
            <a:prstGeom prst="rect">
              <a:avLst/>
            </a:prstGeom>
            <a:ln w="6350" cap="sq">
              <a:solidFill>
                <a:schemeClr val="tx1"/>
              </a:solidFill>
              <a:prstDash val="solid"/>
              <a:miter lim="800000"/>
            </a:ln>
            <a:effectLst/>
          </p:spPr>
        </p:pic>
      </p:grpSp>
      <p:sp>
        <p:nvSpPr>
          <p:cNvPr id="5" name="TextBox 4"/>
          <p:cNvSpPr txBox="1"/>
          <p:nvPr/>
        </p:nvSpPr>
        <p:spPr>
          <a:xfrm>
            <a:off x="254175" y="1172251"/>
            <a:ext cx="2325402" cy="300082"/>
          </a:xfrm>
          <a:prstGeom prst="rect">
            <a:avLst/>
          </a:prstGeom>
          <a:noFill/>
        </p:spPr>
        <p:txBody>
          <a:bodyPr wrap="square" rtlCol="0">
            <a:spAutoFit/>
          </a:bodyPr>
          <a:lstStyle/>
          <a:p>
            <a:r>
              <a:rPr lang="en-US" b="1" dirty="0"/>
              <a:t>Books:</a:t>
            </a:r>
          </a:p>
        </p:txBody>
      </p:sp>
    </p:spTree>
    <p:extLst>
      <p:ext uri="{BB962C8B-B14F-4D97-AF65-F5344CB8AC3E}">
        <p14:creationId xmlns:p14="http://schemas.microsoft.com/office/powerpoint/2010/main" val="4055101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6659" y="384810"/>
            <a:ext cx="6477000" cy="537977"/>
          </a:xfrm>
        </p:spPr>
        <p:txBody>
          <a:bodyPr/>
          <a:lstStyle/>
          <a:p>
            <a:r>
              <a:rPr lang="en-US" dirty="0">
                <a:ea typeface="Arial Narrow" charset="0"/>
                <a:cs typeface="Arial Narrow" charset="0"/>
              </a:rPr>
              <a:t>eLearning</a:t>
            </a:r>
          </a:p>
        </p:txBody>
      </p:sp>
      <p:sp>
        <p:nvSpPr>
          <p:cNvPr id="4" name="Slide Number Placeholder 3"/>
          <p:cNvSpPr>
            <a:spLocks noGrp="1"/>
          </p:cNvSpPr>
          <p:nvPr>
            <p:ph type="sldNum" sz="quarter" idx="10"/>
          </p:nvPr>
        </p:nvSpPr>
        <p:spPr/>
        <p:txBody>
          <a:bodyPr/>
          <a:lstStyle/>
          <a:p>
            <a:fld id="{B23F1F47-DAE8-4AAC-BC45-2270194F2EE1}" type="slidenum">
              <a:rPr lang="en-US" smtClean="0"/>
              <a:pPr/>
              <a:t>23</a:t>
            </a:fld>
            <a:endParaRPr lang="en-US"/>
          </a:p>
        </p:txBody>
      </p:sp>
      <p:sp>
        <p:nvSpPr>
          <p:cNvPr id="5" name="Text Placeholder 4"/>
          <p:cNvSpPr>
            <a:spLocks noGrp="1"/>
          </p:cNvSpPr>
          <p:nvPr>
            <p:ph type="body" sz="quarter" idx="11"/>
          </p:nvPr>
        </p:nvSpPr>
        <p:spPr>
          <a:xfrm>
            <a:off x="306659" y="1026782"/>
            <a:ext cx="5141639" cy="3635753"/>
          </a:xfrm>
        </p:spPr>
        <p:txBody>
          <a:bodyPr/>
          <a:lstStyle/>
          <a:p>
            <a:r>
              <a:rPr lang="en-US" b="1" dirty="0">
                <a:solidFill>
                  <a:srgbClr val="3A5A98"/>
                </a:solidFill>
              </a:rPr>
              <a:t>Learn on your own time </a:t>
            </a:r>
            <a:r>
              <a:rPr lang="en-US" dirty="0">
                <a:solidFill>
                  <a:schemeClr val="bg2">
                    <a:lumMod val="25000"/>
                  </a:schemeClr>
                </a:solidFill>
              </a:rPr>
              <a:t>without taking time off project work</a:t>
            </a:r>
          </a:p>
          <a:p>
            <a:r>
              <a:rPr lang="en-US" b="1" dirty="0">
                <a:solidFill>
                  <a:srgbClr val="3A5A98"/>
                </a:solidFill>
              </a:rPr>
              <a:t>Increase knowledge retention by up to 60% </a:t>
            </a:r>
            <a:r>
              <a:rPr lang="en-US" dirty="0">
                <a:solidFill>
                  <a:schemeClr val="bg2">
                    <a:lumMod val="25000"/>
                  </a:schemeClr>
                </a:solidFill>
              </a:rPr>
              <a:t>with interactive, small-batch learning</a:t>
            </a:r>
            <a:endParaRPr lang="en-US" b="1" dirty="0">
              <a:solidFill>
                <a:schemeClr val="bg2">
                  <a:lumMod val="25000"/>
                </a:schemeClr>
              </a:solidFill>
            </a:endParaRPr>
          </a:p>
          <a:p>
            <a:r>
              <a:rPr lang="en-US" b="1" dirty="0">
                <a:solidFill>
                  <a:srgbClr val="3A5A98"/>
                </a:solidFill>
              </a:rPr>
              <a:t>Access field resources</a:t>
            </a:r>
            <a:r>
              <a:rPr lang="en-US" b="1" dirty="0"/>
              <a:t> </a:t>
            </a:r>
            <a:r>
              <a:rPr lang="en-US" dirty="0">
                <a:solidFill>
                  <a:schemeClr val="bg2">
                    <a:lumMod val="25000"/>
                  </a:schemeClr>
                </a:solidFill>
              </a:rPr>
              <a:t>to use with teams</a:t>
            </a:r>
          </a:p>
          <a:p>
            <a:r>
              <a:rPr lang="en-US" b="1" dirty="0">
                <a:solidFill>
                  <a:srgbClr val="3A5A98"/>
                </a:solidFill>
              </a:rPr>
              <a:t>Earn 1.5 CEUs </a:t>
            </a:r>
            <a:r>
              <a:rPr lang="en-US" dirty="0">
                <a:solidFill>
                  <a:schemeClr val="bg2">
                    <a:lumMod val="25000"/>
                  </a:schemeClr>
                </a:solidFill>
              </a:rPr>
              <a:t>(self report to AGC CM-Lean and/or AIA)</a:t>
            </a:r>
          </a:p>
          <a:p>
            <a:r>
              <a:rPr lang="en-US" b="1" dirty="0">
                <a:solidFill>
                  <a:srgbClr val="3A5A98"/>
                </a:solidFill>
              </a:rPr>
              <a:t>Incentivize with LCI badging credentials </a:t>
            </a:r>
            <a:r>
              <a:rPr lang="en-US" dirty="0">
                <a:solidFill>
                  <a:schemeClr val="bg2">
                    <a:lumMod val="25000"/>
                  </a:schemeClr>
                </a:solidFill>
              </a:rPr>
              <a:t>for email signatures and a certificate of completion</a:t>
            </a:r>
          </a:p>
          <a:p>
            <a:r>
              <a:rPr lang="en-US" b="1" dirty="0">
                <a:solidFill>
                  <a:srgbClr val="3A5A98"/>
                </a:solidFill>
              </a:rPr>
              <a:t>Save money </a:t>
            </a:r>
            <a:r>
              <a:rPr lang="en-US" dirty="0">
                <a:solidFill>
                  <a:schemeClr val="bg2">
                    <a:lumMod val="25000"/>
                  </a:schemeClr>
                </a:solidFill>
              </a:rPr>
              <a:t>by eliminating instructor and travel expenses</a:t>
            </a:r>
          </a:p>
          <a:p>
            <a:pPr lvl="1"/>
            <a:r>
              <a:rPr lang="en-US" sz="1400" i="1" dirty="0">
                <a:solidFill>
                  <a:schemeClr val="bg2">
                    <a:lumMod val="25000"/>
                  </a:schemeClr>
                </a:solidFill>
              </a:rPr>
              <a:t>LCI corporate member volume discounts of up to </a:t>
            </a:r>
            <a:r>
              <a:rPr lang="en-US" sz="1400" b="1" i="1" dirty="0">
                <a:solidFill>
                  <a:srgbClr val="3A5A98"/>
                </a:solidFill>
              </a:rPr>
              <a:t>75% off</a:t>
            </a:r>
            <a:endParaRPr lang="en-US" sz="1400" b="1" dirty="0">
              <a:solidFill>
                <a:srgbClr val="3A5A98"/>
              </a:solidFill>
            </a:endParaRPr>
          </a:p>
          <a:p>
            <a:pPr lvl="1"/>
            <a:r>
              <a:rPr lang="en-US" sz="1400" i="1" dirty="0">
                <a:solidFill>
                  <a:schemeClr val="bg2">
                    <a:lumMod val="25000"/>
                  </a:schemeClr>
                </a:solidFill>
              </a:rPr>
              <a:t>Reduced member pricing is available in addition to standard non-member pricing</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03308" y="1207851"/>
            <a:ext cx="3272080" cy="3273614"/>
          </a:xfrm>
          <a:prstGeom prst="rect">
            <a:avLst/>
          </a:prstGeom>
        </p:spPr>
      </p:pic>
    </p:spTree>
    <p:extLst>
      <p:ext uri="{BB962C8B-B14F-4D97-AF65-F5344CB8AC3E}">
        <p14:creationId xmlns:p14="http://schemas.microsoft.com/office/powerpoint/2010/main" val="152625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5895" y="347175"/>
            <a:ext cx="6477000" cy="537977"/>
          </a:xfrm>
        </p:spPr>
        <p:txBody>
          <a:bodyPr/>
          <a:lstStyle/>
          <a:p>
            <a:r>
              <a:rPr lang="en-US" dirty="0"/>
              <a:t>eLearning Courses</a:t>
            </a:r>
          </a:p>
        </p:txBody>
      </p:sp>
      <p:sp>
        <p:nvSpPr>
          <p:cNvPr id="4" name="Slide Number Placeholder 3"/>
          <p:cNvSpPr>
            <a:spLocks noGrp="1"/>
          </p:cNvSpPr>
          <p:nvPr>
            <p:ph type="sldNum" sz="quarter" idx="10"/>
          </p:nvPr>
        </p:nvSpPr>
        <p:spPr/>
        <p:txBody>
          <a:bodyPr/>
          <a:lstStyle/>
          <a:p>
            <a:fld id="{B23F1F47-DAE8-4AAC-BC45-2270194F2EE1}" type="slidenum">
              <a:rPr lang="en-US" smtClean="0"/>
              <a:pPr/>
              <a:t>24</a:t>
            </a:fld>
            <a:endParaRPr lang="en-US"/>
          </a:p>
        </p:txBody>
      </p:sp>
      <p:sp>
        <p:nvSpPr>
          <p:cNvPr id="5" name="Text Placeholder 4"/>
          <p:cNvSpPr>
            <a:spLocks noGrp="1"/>
          </p:cNvSpPr>
          <p:nvPr>
            <p:ph type="body" sz="quarter" idx="11"/>
          </p:nvPr>
        </p:nvSpPr>
        <p:spPr>
          <a:xfrm>
            <a:off x="405894" y="1001464"/>
            <a:ext cx="8086255" cy="1825933"/>
          </a:xfrm>
        </p:spPr>
        <p:txBody>
          <a:bodyPr numCol="2"/>
          <a:lstStyle/>
          <a:p>
            <a:pPr marL="0" indent="0">
              <a:buNone/>
            </a:pPr>
            <a:r>
              <a:rPr lang="en-US" sz="1800" b="1" dirty="0">
                <a:solidFill>
                  <a:srgbClr val="3A5A98"/>
                </a:solidFill>
              </a:rPr>
              <a:t>Available now:</a:t>
            </a:r>
          </a:p>
          <a:p>
            <a:r>
              <a:rPr lang="en-US" sz="1800" dirty="0">
                <a:solidFill>
                  <a:schemeClr val="bg2">
                    <a:lumMod val="25000"/>
                  </a:schemeClr>
                </a:solidFill>
              </a:rPr>
              <a:t>Introduction to the Last Planner® System</a:t>
            </a:r>
          </a:p>
          <a:p>
            <a:r>
              <a:rPr lang="en-US" sz="1800" dirty="0">
                <a:solidFill>
                  <a:schemeClr val="bg2">
                    <a:lumMod val="25000"/>
                  </a:schemeClr>
                </a:solidFill>
              </a:rPr>
              <a:t>Introduction to Lean Project Delivery</a:t>
            </a:r>
          </a:p>
          <a:p>
            <a:r>
              <a:rPr lang="en-US" sz="1800" dirty="0">
                <a:solidFill>
                  <a:schemeClr val="bg2">
                    <a:lumMod val="25000"/>
                  </a:schemeClr>
                </a:solidFill>
              </a:rPr>
              <a:t>Lean in the Design Phase</a:t>
            </a:r>
            <a:endParaRPr lang="en-US" sz="1800" dirty="0"/>
          </a:p>
          <a:p>
            <a:pPr marL="0" indent="0">
              <a:buNone/>
            </a:pPr>
            <a:r>
              <a:rPr lang="en-US" sz="1800" b="1" dirty="0">
                <a:solidFill>
                  <a:srgbClr val="3A5A98"/>
                </a:solidFill>
              </a:rPr>
              <a:t>Coming soon:</a:t>
            </a:r>
          </a:p>
          <a:p>
            <a:r>
              <a:rPr lang="en-US" sz="1800" dirty="0">
                <a:solidFill>
                  <a:schemeClr val="bg2">
                    <a:lumMod val="25000"/>
                  </a:schemeClr>
                </a:solidFill>
              </a:rPr>
              <a:t>Effective Big Room (June 2019)</a:t>
            </a:r>
          </a:p>
          <a:p>
            <a:r>
              <a:rPr lang="en-US" sz="1800" dirty="0">
                <a:solidFill>
                  <a:schemeClr val="bg2">
                    <a:lumMod val="25000"/>
                  </a:schemeClr>
                </a:solidFill>
              </a:rPr>
              <a:t>Target Value Delivery (Fall 2019)</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5895" y="3053641"/>
            <a:ext cx="2751240" cy="1554573"/>
          </a:xfrm>
          <a:prstGeom prst="rect">
            <a:avLst/>
          </a:prstGeom>
        </p:spPr>
      </p:pic>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55278" y="2405235"/>
            <a:ext cx="2189529" cy="2189529"/>
          </a:xfrm>
          <a:prstGeom prst="rect">
            <a:avLst/>
          </a:prstGeom>
        </p:spPr>
      </p:pic>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4717" y="2405235"/>
            <a:ext cx="2202979" cy="2202979"/>
          </a:xfrm>
          <a:prstGeom prst="rect">
            <a:avLst/>
          </a:prstGeom>
        </p:spPr>
      </p:pic>
    </p:spTree>
    <p:extLst>
      <p:ext uri="{BB962C8B-B14F-4D97-AF65-F5344CB8AC3E}">
        <p14:creationId xmlns:p14="http://schemas.microsoft.com/office/powerpoint/2010/main" val="2739313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63475" y="948906"/>
            <a:ext cx="3689179" cy="3642363"/>
          </a:xfrm>
          <a:prstGeom prst="rect">
            <a:avLst/>
          </a:prstGeom>
        </p:spPr>
      </p:pic>
      <p:sp>
        <p:nvSpPr>
          <p:cNvPr id="6" name="Rectangle 4"/>
          <p:cNvSpPr>
            <a:spLocks noChangeArrowheads="1"/>
          </p:cNvSpPr>
          <p:nvPr/>
        </p:nvSpPr>
        <p:spPr bwMode="auto">
          <a:xfrm>
            <a:off x="323258" y="381580"/>
            <a:ext cx="5524325" cy="430887"/>
          </a:xfrm>
          <a:prstGeom prst="rect">
            <a:avLst/>
          </a:prstGeom>
          <a:noFill/>
          <a:ln w="9525">
            <a:noFill/>
            <a:miter lim="800000"/>
            <a:headEnd/>
            <a:tailEnd/>
          </a:ln>
          <a:effectLst/>
        </p:spPr>
        <p:txBody>
          <a:bodyPr wrap="square" lIns="0" tIns="0" rIns="0" bIns="0" numCol="1" spcCol="182880" anchor="ctr">
            <a:spAutoFit/>
          </a:bodyPr>
          <a:lstStyle/>
          <a:p>
            <a:pPr>
              <a:defRPr/>
            </a:pPr>
            <a:r>
              <a:rPr lang="en-US" sz="2800" dirty="0">
                <a:solidFill>
                  <a:schemeClr val="accent2"/>
                </a:solidFill>
                <a:cs typeface="65 Helvetica Medium"/>
              </a:rPr>
              <a:t>Conduct Plus/Delta</a:t>
            </a:r>
          </a:p>
        </p:txBody>
      </p:sp>
      <p:sp>
        <p:nvSpPr>
          <p:cNvPr id="2" name="Slide Number Placeholder 1"/>
          <p:cNvSpPr>
            <a:spLocks noGrp="1"/>
          </p:cNvSpPr>
          <p:nvPr>
            <p:ph type="sldNum" sz="quarter" idx="4294967295"/>
          </p:nvPr>
        </p:nvSpPr>
        <p:spPr>
          <a:xfrm>
            <a:off x="197542" y="4364634"/>
            <a:ext cx="2057400" cy="273844"/>
          </a:xfrm>
          <a:prstGeom prst="rect">
            <a:avLst/>
          </a:prstGeom>
        </p:spPr>
        <p:txBody>
          <a:bodyPr/>
          <a:lstStyle/>
          <a:p>
            <a:fld id="{26320680-85F5-B64D-95AB-FFD56453B87E}" type="slidenum">
              <a:rPr lang="en-US" smtClean="0"/>
              <a:pPr/>
              <a:t>25</a:t>
            </a:fld>
            <a:endParaRPr lang="en-US" dirty="0"/>
          </a:p>
        </p:txBody>
      </p:sp>
      <p:sp>
        <p:nvSpPr>
          <p:cNvPr id="3" name="TextBox 2"/>
          <p:cNvSpPr txBox="1"/>
          <p:nvPr/>
        </p:nvSpPr>
        <p:spPr>
          <a:xfrm>
            <a:off x="323258" y="812897"/>
            <a:ext cx="3474720" cy="1000274"/>
          </a:xfrm>
          <a:prstGeom prst="rect">
            <a:avLst/>
          </a:prstGeom>
          <a:noFill/>
        </p:spPr>
        <p:txBody>
          <a:bodyPr wrap="square" rtlCol="0">
            <a:spAutoFit/>
          </a:bodyPr>
          <a:lstStyle/>
          <a:p>
            <a:endParaRPr lang="en-US" dirty="0"/>
          </a:p>
          <a:p>
            <a:r>
              <a:rPr lang="en-US" sz="1600" dirty="0"/>
              <a:t>Conduct a Plus/Delta</a:t>
            </a:r>
          </a:p>
          <a:p>
            <a:r>
              <a:rPr lang="en-US" sz="1600" dirty="0"/>
              <a:t>Capture on a flip pad or white board:</a:t>
            </a:r>
          </a:p>
          <a:p>
            <a:endParaRPr lang="en-US" dirty="0"/>
          </a:p>
        </p:txBody>
      </p:sp>
      <p:sp>
        <p:nvSpPr>
          <p:cNvPr id="4" name="Rectangle 3"/>
          <p:cNvSpPr/>
          <p:nvPr/>
        </p:nvSpPr>
        <p:spPr>
          <a:xfrm>
            <a:off x="323258" y="1722308"/>
            <a:ext cx="4572000" cy="830997"/>
          </a:xfrm>
          <a:prstGeom prst="rect">
            <a:avLst/>
          </a:prstGeom>
        </p:spPr>
        <p:txBody>
          <a:bodyPr>
            <a:spAutoFit/>
          </a:bodyPr>
          <a:lstStyle/>
          <a:p>
            <a:r>
              <a:rPr lang="en-US" sz="1200" b="1" dirty="0"/>
              <a:t>Plus:</a:t>
            </a:r>
            <a:r>
              <a:rPr lang="en-US" sz="1200" dirty="0"/>
              <a:t> What produced </a:t>
            </a:r>
            <a:r>
              <a:rPr lang="en-US" sz="1200" u="sng" dirty="0"/>
              <a:t>value </a:t>
            </a:r>
            <a:r>
              <a:rPr lang="en-US" sz="1200" dirty="0"/>
              <a:t>during the session? </a:t>
            </a:r>
          </a:p>
          <a:p>
            <a:endParaRPr lang="en-US" sz="1200" dirty="0"/>
          </a:p>
          <a:p>
            <a:r>
              <a:rPr lang="en-US" sz="1200" b="1" dirty="0"/>
              <a:t>Delta: </a:t>
            </a:r>
            <a:r>
              <a:rPr lang="en-US" sz="1200" dirty="0"/>
              <a:t>What could we </a:t>
            </a:r>
            <a:r>
              <a:rPr lang="en-US" sz="1200" u="sng" dirty="0"/>
              <a:t>change to improve </a:t>
            </a:r>
            <a:r>
              <a:rPr lang="en-US" sz="1200" dirty="0"/>
              <a:t>the process or outcome?</a:t>
            </a:r>
          </a:p>
        </p:txBody>
      </p:sp>
      <p:grpSp>
        <p:nvGrpSpPr>
          <p:cNvPr id="15" name="Group 14"/>
          <p:cNvGrpSpPr/>
          <p:nvPr/>
        </p:nvGrpSpPr>
        <p:grpSpPr>
          <a:xfrm>
            <a:off x="463296" y="2895651"/>
            <a:ext cx="3730752" cy="1084986"/>
            <a:chOff x="670560" y="3279648"/>
            <a:chExt cx="3730752" cy="1084986"/>
          </a:xfrm>
        </p:grpSpPr>
        <p:sp>
          <p:nvSpPr>
            <p:cNvPr id="5" name="Rectangle 4"/>
            <p:cNvSpPr/>
            <p:nvPr/>
          </p:nvSpPr>
          <p:spPr>
            <a:xfrm>
              <a:off x="670560" y="3279648"/>
              <a:ext cx="3730752" cy="10849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a:endCxn id="5" idx="2"/>
            </p:cNvCxnSpPr>
            <p:nvPr/>
          </p:nvCxnSpPr>
          <p:spPr>
            <a:xfrm>
              <a:off x="2535936" y="3438144"/>
              <a:ext cx="0" cy="9264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829056" y="3621024"/>
              <a:ext cx="3364992" cy="121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Isosceles Triangle 12"/>
            <p:cNvSpPr/>
            <p:nvPr/>
          </p:nvSpPr>
          <p:spPr>
            <a:xfrm>
              <a:off x="3236976" y="3334512"/>
              <a:ext cx="256032" cy="195072"/>
            </a:xfrm>
            <a:prstGeom prst="triangl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lus 13"/>
            <p:cNvSpPr/>
            <p:nvPr/>
          </p:nvSpPr>
          <p:spPr>
            <a:xfrm>
              <a:off x="1463040" y="3294682"/>
              <a:ext cx="219456" cy="286924"/>
            </a:xfrm>
            <a:prstGeom prst="mathPlus">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67066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11"/>
          <p:cNvSpPr txBox="1">
            <a:spLocks noChangeArrowheads="1"/>
          </p:cNvSpPr>
          <p:nvPr/>
        </p:nvSpPr>
        <p:spPr bwMode="auto">
          <a:xfrm>
            <a:off x="623827" y="1896824"/>
            <a:ext cx="3071622" cy="369332"/>
          </a:xfrm>
          <a:prstGeom prst="rect">
            <a:avLst/>
          </a:prstGeom>
          <a:noFill/>
          <a:ln w="9525">
            <a:noFill/>
            <a:miter lim="800000"/>
            <a:headEnd/>
            <a:tailEnd/>
          </a:ln>
        </p:spPr>
        <p:txBody>
          <a:bodyPr wrap="square">
            <a:spAutoFit/>
          </a:bodyPr>
          <a:lstStyle/>
          <a:p>
            <a:pPr algn="r" fontAlgn="base">
              <a:spcBef>
                <a:spcPct val="50000"/>
              </a:spcBef>
              <a:spcAft>
                <a:spcPct val="0"/>
              </a:spcAft>
              <a:defRPr/>
            </a:pPr>
            <a:r>
              <a:rPr lang="en-US" sz="1800" dirty="0">
                <a:solidFill>
                  <a:srgbClr val="000000">
                    <a:lumMod val="65000"/>
                    <a:lumOff val="35000"/>
                  </a:srgbClr>
                </a:solidFill>
                <a:cs typeface="65 Helvetica Medium"/>
              </a:rPr>
              <a:t>Lean Construction Institute </a:t>
            </a:r>
          </a:p>
        </p:txBody>
      </p:sp>
      <p:sp>
        <p:nvSpPr>
          <p:cNvPr id="19" name="Text Box 13"/>
          <p:cNvSpPr txBox="1">
            <a:spLocks noChangeArrowheads="1"/>
          </p:cNvSpPr>
          <p:nvPr/>
        </p:nvSpPr>
        <p:spPr bwMode="auto">
          <a:xfrm>
            <a:off x="5095113" y="1896824"/>
            <a:ext cx="3169158" cy="369332"/>
          </a:xfrm>
          <a:prstGeom prst="rect">
            <a:avLst/>
          </a:prstGeom>
          <a:noFill/>
          <a:ln w="9525">
            <a:noFill/>
            <a:miter lim="800000"/>
            <a:headEnd/>
            <a:tailEnd/>
          </a:ln>
        </p:spPr>
        <p:txBody>
          <a:bodyPr wrap="square">
            <a:spAutoFit/>
          </a:bodyPr>
          <a:lstStyle/>
          <a:p>
            <a:pPr fontAlgn="base">
              <a:spcBef>
                <a:spcPct val="50000"/>
              </a:spcBef>
              <a:spcAft>
                <a:spcPct val="0"/>
              </a:spcAft>
              <a:defRPr/>
            </a:pPr>
            <a:r>
              <a:rPr lang="en-US" sz="1800" dirty="0">
                <a:solidFill>
                  <a:srgbClr val="595959"/>
                </a:solidFill>
                <a:cs typeface="65 Helvetica Medium"/>
              </a:rPr>
              <a:t>info@leanconstruction.org</a:t>
            </a:r>
          </a:p>
        </p:txBody>
      </p:sp>
      <p:pic>
        <p:nvPicPr>
          <p:cNvPr id="12" name="Picture 11" descr="LCI_logo_BLUE_no_text.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17798" y="1634329"/>
            <a:ext cx="1354966" cy="867918"/>
          </a:xfrm>
          <a:prstGeom prst="rect">
            <a:avLst/>
          </a:prstGeom>
        </p:spPr>
      </p:pic>
      <p:sp>
        <p:nvSpPr>
          <p:cNvPr id="2" name="Slide Number Placeholder 1"/>
          <p:cNvSpPr>
            <a:spLocks noGrp="1"/>
          </p:cNvSpPr>
          <p:nvPr>
            <p:ph type="sldNum" sz="quarter" idx="12"/>
          </p:nvPr>
        </p:nvSpPr>
        <p:spPr/>
        <p:txBody>
          <a:bodyPr/>
          <a:lstStyle/>
          <a:p>
            <a:pPr>
              <a:defRPr/>
            </a:pPr>
            <a:fld id="{F94089CE-C86C-48C3-8367-D451B5806BBA}" type="slidenum">
              <a:rPr lang="en-US" smtClean="0"/>
              <a:pPr>
                <a:defRPr/>
              </a:pPr>
              <a:t>26</a:t>
            </a:fld>
            <a:endParaRPr lang="en-US" dirty="0"/>
          </a:p>
        </p:txBody>
      </p:sp>
    </p:spTree>
    <p:extLst>
      <p:ext uri="{BB962C8B-B14F-4D97-AF65-F5344CB8AC3E}">
        <p14:creationId xmlns:p14="http://schemas.microsoft.com/office/powerpoint/2010/main" val="701548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LCI Lean Learning Series</a:t>
            </a:r>
          </a:p>
        </p:txBody>
      </p:sp>
      <p:sp>
        <p:nvSpPr>
          <p:cNvPr id="3" name="Content Placeholder 2"/>
          <p:cNvSpPr>
            <a:spLocks noGrp="1"/>
          </p:cNvSpPr>
          <p:nvPr>
            <p:ph idx="1"/>
          </p:nvPr>
        </p:nvSpPr>
        <p:spPr>
          <a:xfrm>
            <a:off x="409194" y="1116902"/>
            <a:ext cx="8210550" cy="2971133"/>
          </a:xfrm>
        </p:spPr>
        <p:txBody>
          <a:bodyPr/>
          <a:lstStyle/>
          <a:p>
            <a:pPr marL="0" indent="0">
              <a:buNone/>
            </a:pPr>
            <a:r>
              <a:rPr lang="en-US" sz="1600" dirty="0"/>
              <a:t>This LCI Lean Learning Series is a facilitated discussion on a particular subject matter, having to do with Lean Project Delivery, ideally leading the participants into new action. </a:t>
            </a:r>
          </a:p>
          <a:p>
            <a:pPr marL="0" indent="0">
              <a:buNone/>
            </a:pPr>
            <a:endParaRPr lang="en-US" sz="1600" dirty="0"/>
          </a:p>
          <a:p>
            <a:pPr marL="0" indent="0">
              <a:buNone/>
            </a:pPr>
            <a:r>
              <a:rPr lang="en-US" sz="1600" dirty="0"/>
              <a:t>Conducting the Discussion:</a:t>
            </a:r>
          </a:p>
          <a:p>
            <a:r>
              <a:rPr lang="en-US" sz="1600" dirty="0"/>
              <a:t>The Facilitator shares the presentation allowing discussion along the way. </a:t>
            </a:r>
          </a:p>
          <a:p>
            <a:r>
              <a:rPr lang="en-US" sz="1600" dirty="0"/>
              <a:t>Consider arranging the seating in a circle or other manner to support cross discussion among participants.</a:t>
            </a:r>
          </a:p>
          <a:p>
            <a:r>
              <a:rPr lang="en-US" sz="1600" dirty="0"/>
              <a:t>Discussion questions are included to trigger a conversation.</a:t>
            </a:r>
          </a:p>
          <a:p>
            <a:r>
              <a:rPr lang="en-US" sz="1600" dirty="0"/>
              <a:t>The Facilitator should ensure that all participants engage.</a:t>
            </a:r>
          </a:p>
          <a:p>
            <a:r>
              <a:rPr lang="en-US" sz="1600" dirty="0"/>
              <a:t>The wrap up should include each participant sharing something new they learned.</a:t>
            </a:r>
          </a:p>
        </p:txBody>
      </p:sp>
      <p:sp>
        <p:nvSpPr>
          <p:cNvPr id="4" name="Slide Number Placeholder 3"/>
          <p:cNvSpPr>
            <a:spLocks noGrp="1"/>
          </p:cNvSpPr>
          <p:nvPr>
            <p:ph type="sldNum" sz="quarter" idx="12"/>
          </p:nvPr>
        </p:nvSpPr>
        <p:spPr/>
        <p:txBody>
          <a:bodyPr/>
          <a:lstStyle/>
          <a:p>
            <a:fld id="{26320680-85F5-B64D-95AB-FFD56453B87E}" type="slidenum">
              <a:rPr lang="en-US" smtClean="0"/>
              <a:pPr/>
              <a:t>3</a:t>
            </a:fld>
            <a:endParaRPr lang="en-US" dirty="0"/>
          </a:p>
        </p:txBody>
      </p:sp>
    </p:spTree>
    <p:extLst>
      <p:ext uri="{BB962C8B-B14F-4D97-AF65-F5344CB8AC3E}">
        <p14:creationId xmlns:p14="http://schemas.microsoft.com/office/powerpoint/2010/main" val="36715643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 Description</a:t>
            </a:r>
          </a:p>
        </p:txBody>
      </p:sp>
      <p:sp>
        <p:nvSpPr>
          <p:cNvPr id="3" name="Content Placeholder 2"/>
          <p:cNvSpPr>
            <a:spLocks noGrp="1"/>
          </p:cNvSpPr>
          <p:nvPr>
            <p:ph idx="1"/>
          </p:nvPr>
        </p:nvSpPr>
        <p:spPr>
          <a:xfrm>
            <a:off x="293742" y="1137571"/>
            <a:ext cx="8564508" cy="2711647"/>
          </a:xfrm>
        </p:spPr>
        <p:txBody>
          <a:bodyPr/>
          <a:lstStyle/>
          <a:p>
            <a:pPr marL="0" indent="0">
              <a:buNone/>
            </a:pPr>
            <a:r>
              <a:rPr lang="en-US" b="1" dirty="0"/>
              <a:t>2_ Exploring the 8 Wastes</a:t>
            </a:r>
            <a:endParaRPr lang="en-US" dirty="0"/>
          </a:p>
          <a:p>
            <a:pPr marL="0" indent="0">
              <a:buNone/>
            </a:pPr>
            <a:r>
              <a:rPr lang="en-US" dirty="0"/>
              <a:t>This topic focuses on the 8 Wastes as relevant to the design and construction industry. </a:t>
            </a:r>
          </a:p>
          <a:p>
            <a:pPr marL="0" indent="0">
              <a:buNone/>
            </a:pPr>
            <a:r>
              <a:rPr lang="en-US" dirty="0"/>
              <a:t> </a:t>
            </a:r>
          </a:p>
          <a:p>
            <a:pPr marL="0" indent="0">
              <a:buNone/>
            </a:pPr>
            <a:r>
              <a:rPr lang="en-US" dirty="0"/>
              <a:t>Participants will learn the definition of waste and descriptions of each of the 8 Wastes with examples for further exploration.  Learning will include a before and after waste walk video example.</a:t>
            </a:r>
          </a:p>
          <a:p>
            <a:pPr marL="0" indent="0">
              <a:buNone/>
            </a:pPr>
            <a:endParaRPr lang="en-US" dirty="0"/>
          </a:p>
        </p:txBody>
      </p:sp>
      <p:sp>
        <p:nvSpPr>
          <p:cNvPr id="4" name="Slide Number Placeholder 3"/>
          <p:cNvSpPr>
            <a:spLocks noGrp="1"/>
          </p:cNvSpPr>
          <p:nvPr>
            <p:ph type="sldNum" sz="quarter" idx="12"/>
          </p:nvPr>
        </p:nvSpPr>
        <p:spPr/>
        <p:txBody>
          <a:bodyPr/>
          <a:lstStyle/>
          <a:p>
            <a:fld id="{26320680-85F5-B64D-95AB-FFD56453B87E}" type="slidenum">
              <a:rPr lang="en-US" smtClean="0"/>
              <a:pPr/>
              <a:t>4</a:t>
            </a:fld>
            <a:endParaRPr lang="en-US" dirty="0"/>
          </a:p>
        </p:txBody>
      </p:sp>
      <p:sp>
        <p:nvSpPr>
          <p:cNvPr id="5" name="TextBox 4"/>
          <p:cNvSpPr txBox="1"/>
          <p:nvPr/>
        </p:nvSpPr>
        <p:spPr>
          <a:xfrm>
            <a:off x="293742" y="3849218"/>
            <a:ext cx="8564508" cy="276999"/>
          </a:xfrm>
          <a:prstGeom prst="rect">
            <a:avLst/>
          </a:prstGeom>
          <a:noFill/>
        </p:spPr>
        <p:txBody>
          <a:bodyPr wrap="square" rtlCol="0">
            <a:spAutoFit/>
          </a:bodyPr>
          <a:lstStyle/>
          <a:p>
            <a:pPr algn="ctr"/>
            <a:r>
              <a:rPr lang="en-US" sz="1200" dirty="0">
                <a:solidFill>
                  <a:schemeClr val="accent6"/>
                </a:solidFill>
              </a:rPr>
              <a:t>Note:  For AIA or other Continuing Education Credits, participants will need to self-report attendance and learning.</a:t>
            </a:r>
          </a:p>
        </p:txBody>
      </p:sp>
    </p:spTree>
    <p:extLst>
      <p:ext uri="{BB962C8B-B14F-4D97-AF65-F5344CB8AC3E}">
        <p14:creationId xmlns:p14="http://schemas.microsoft.com/office/powerpoint/2010/main" val="40174884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 name="TextBox 20"/>
          <p:cNvSpPr txBox="1"/>
          <p:nvPr/>
        </p:nvSpPr>
        <p:spPr>
          <a:xfrm>
            <a:off x="269180" y="348977"/>
            <a:ext cx="6131620" cy="477054"/>
          </a:xfrm>
          <a:prstGeom prst="rect">
            <a:avLst/>
          </a:prstGeom>
          <a:noFill/>
        </p:spPr>
        <p:txBody>
          <a:bodyPr wrap="square" rtlCol="0">
            <a:spAutoFit/>
          </a:bodyPr>
          <a:lstStyle/>
          <a:p>
            <a:r>
              <a:rPr lang="en-US" sz="2500" dirty="0">
                <a:solidFill>
                  <a:schemeClr val="accent2"/>
                </a:solidFill>
                <a:latin typeface="+mj-lt"/>
              </a:rPr>
              <a:t>Lean Journey to Mastery</a:t>
            </a:r>
          </a:p>
        </p:txBody>
      </p:sp>
      <p:grpSp>
        <p:nvGrpSpPr>
          <p:cNvPr id="32" name="Group 31"/>
          <p:cNvGrpSpPr/>
          <p:nvPr/>
        </p:nvGrpSpPr>
        <p:grpSpPr>
          <a:xfrm>
            <a:off x="1070627" y="1146642"/>
            <a:ext cx="6208178" cy="3474880"/>
            <a:chOff x="668944" y="795328"/>
            <a:chExt cx="6586724" cy="3686762"/>
          </a:xfrm>
        </p:grpSpPr>
        <p:sp>
          <p:nvSpPr>
            <p:cNvPr id="34" name="Oval 6"/>
            <p:cNvSpPr>
              <a:spLocks/>
            </p:cNvSpPr>
            <p:nvPr/>
          </p:nvSpPr>
          <p:spPr bwMode="auto">
            <a:xfrm>
              <a:off x="3122220" y="2175146"/>
              <a:ext cx="1377816" cy="689909"/>
            </a:xfrm>
            <a:prstGeom prst="ellipse">
              <a:avLst/>
            </a:prstGeom>
            <a:solidFill>
              <a:schemeClr val="accent1"/>
            </a:solidFill>
            <a:ln>
              <a:headEnd/>
              <a:tailEnd/>
            </a:ln>
            <a:effectLst/>
          </p:spPr>
          <p:style>
            <a:lnRef idx="0">
              <a:schemeClr val="accent2"/>
            </a:lnRef>
            <a:fillRef idx="3">
              <a:schemeClr val="accent2"/>
            </a:fillRef>
            <a:effectRef idx="3">
              <a:schemeClr val="accent2"/>
            </a:effectRef>
            <a:fontRef idx="minor">
              <a:schemeClr val="lt1"/>
            </a:fontRef>
          </p:style>
          <p:txBody>
            <a:bodyPr lIns="0" tIns="0" rIns="0" bIns="0"/>
            <a:lstStyle/>
            <a:p>
              <a:endParaRPr lang="en-US" sz="1013">
                <a:solidFill>
                  <a:srgbClr val="FFFF00"/>
                </a:solidFill>
              </a:endParaRPr>
            </a:p>
          </p:txBody>
        </p:sp>
        <p:grpSp>
          <p:nvGrpSpPr>
            <p:cNvPr id="35" name="Group 15"/>
            <p:cNvGrpSpPr/>
            <p:nvPr/>
          </p:nvGrpSpPr>
          <p:grpSpPr>
            <a:xfrm>
              <a:off x="668944" y="3590311"/>
              <a:ext cx="1543050" cy="891779"/>
              <a:chOff x="0" y="4724400"/>
              <a:chExt cx="2057400" cy="1189038"/>
            </a:xfrm>
          </p:grpSpPr>
          <p:sp>
            <p:nvSpPr>
              <p:cNvPr id="66" name="Oval 3"/>
              <p:cNvSpPr>
                <a:spLocks/>
              </p:cNvSpPr>
              <p:nvPr/>
            </p:nvSpPr>
            <p:spPr bwMode="auto">
              <a:xfrm>
                <a:off x="0" y="4724400"/>
                <a:ext cx="2057400" cy="1189038"/>
              </a:xfrm>
              <a:prstGeom prst="diamond">
                <a:avLst/>
              </a:prstGeom>
              <a:solidFill>
                <a:schemeClr val="accent4"/>
              </a:solidFill>
              <a:ln>
                <a:headEnd/>
                <a:tailEnd/>
              </a:ln>
              <a:effectLst/>
            </p:spPr>
            <p:style>
              <a:lnRef idx="0">
                <a:schemeClr val="accent4"/>
              </a:lnRef>
              <a:fillRef idx="3">
                <a:schemeClr val="accent4"/>
              </a:fillRef>
              <a:effectRef idx="3">
                <a:schemeClr val="accent4"/>
              </a:effectRef>
              <a:fontRef idx="minor">
                <a:schemeClr val="lt1"/>
              </a:fontRef>
            </p:style>
            <p:txBody>
              <a:bodyPr lIns="0" tIns="0" rIns="0" bIns="0"/>
              <a:lstStyle/>
              <a:p>
                <a:endParaRPr lang="en-US" sz="1013">
                  <a:solidFill>
                    <a:srgbClr val="FF0000"/>
                  </a:solidFill>
                </a:endParaRPr>
              </a:p>
            </p:txBody>
          </p:sp>
          <p:sp>
            <p:nvSpPr>
              <p:cNvPr id="67" name="Rectangle 4"/>
              <p:cNvSpPr>
                <a:spLocks/>
              </p:cNvSpPr>
              <p:nvPr/>
            </p:nvSpPr>
            <p:spPr bwMode="auto">
              <a:xfrm>
                <a:off x="641897" y="5173760"/>
                <a:ext cx="864675" cy="291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28575" tIns="28575" rIns="58537" bIns="28575" anchor="ctr">
                <a:spAutoFit/>
              </a:bodyPr>
              <a:lstStyle/>
              <a:p>
                <a:pPr marL="1191" algn="ctr"/>
                <a:r>
                  <a:rPr lang="en-US" sz="1013" b="1" dirty="0">
                    <a:solidFill>
                      <a:schemeClr val="bg1"/>
                    </a:solidFill>
                    <a:ea typeface="ＭＳ Ｐゴシック" charset="0"/>
                    <a:cs typeface="Arial" charset="0"/>
                  </a:rPr>
                  <a:t>Unaware</a:t>
                </a:r>
              </a:p>
            </p:txBody>
          </p:sp>
        </p:grpSp>
        <p:grpSp>
          <p:nvGrpSpPr>
            <p:cNvPr id="38" name="Group 16"/>
            <p:cNvGrpSpPr/>
            <p:nvPr/>
          </p:nvGrpSpPr>
          <p:grpSpPr>
            <a:xfrm>
              <a:off x="1440470" y="2865055"/>
              <a:ext cx="1681751" cy="725257"/>
              <a:chOff x="396625" y="3820073"/>
              <a:chExt cx="2242335" cy="967009"/>
            </a:xfrm>
          </p:grpSpPr>
          <p:sp>
            <p:nvSpPr>
              <p:cNvPr id="63" name="Oval 6"/>
              <p:cNvSpPr>
                <a:spLocks/>
              </p:cNvSpPr>
              <p:nvPr/>
            </p:nvSpPr>
            <p:spPr bwMode="auto">
              <a:xfrm>
                <a:off x="801872" y="3820073"/>
                <a:ext cx="1837088" cy="919878"/>
              </a:xfrm>
              <a:prstGeom prst="ellipse">
                <a:avLst/>
              </a:prstGeom>
              <a:solidFill>
                <a:schemeClr val="accent3"/>
              </a:solidFill>
              <a:ln>
                <a:headEnd/>
                <a:tailEnd/>
              </a:ln>
              <a:effectLst/>
            </p:spPr>
            <p:style>
              <a:lnRef idx="0">
                <a:schemeClr val="accent1"/>
              </a:lnRef>
              <a:fillRef idx="3">
                <a:schemeClr val="accent1"/>
              </a:fillRef>
              <a:effectRef idx="3">
                <a:schemeClr val="accent1"/>
              </a:effectRef>
              <a:fontRef idx="minor">
                <a:schemeClr val="lt1"/>
              </a:fontRef>
            </p:style>
            <p:txBody>
              <a:bodyPr lIns="0" tIns="0" rIns="0" bIns="0"/>
              <a:lstStyle/>
              <a:p>
                <a:endParaRPr lang="en-US" sz="1013">
                  <a:solidFill>
                    <a:srgbClr val="FFFF00"/>
                  </a:solidFill>
                </a:endParaRPr>
              </a:p>
            </p:txBody>
          </p:sp>
          <p:sp>
            <p:nvSpPr>
              <p:cNvPr id="64" name="Rectangle 7"/>
              <p:cNvSpPr>
                <a:spLocks/>
              </p:cNvSpPr>
              <p:nvPr/>
            </p:nvSpPr>
            <p:spPr bwMode="auto">
              <a:xfrm>
                <a:off x="1225963" y="4119777"/>
                <a:ext cx="1061852" cy="291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28575" tIns="28575" rIns="58537" bIns="28575" anchor="ctr">
                <a:spAutoFit/>
              </a:bodyPr>
              <a:lstStyle/>
              <a:p>
                <a:pPr marL="1191" algn="ctr"/>
                <a:r>
                  <a:rPr lang="en-US" sz="1013" b="1" dirty="0">
                    <a:solidFill>
                      <a:schemeClr val="bg1"/>
                    </a:solidFill>
                    <a:ea typeface="ＭＳ Ｐゴシック" charset="0"/>
                    <a:cs typeface="Arial" charset="0"/>
                  </a:rPr>
                  <a:t>Awareness</a:t>
                </a:r>
              </a:p>
            </p:txBody>
          </p:sp>
          <p:cxnSp>
            <p:nvCxnSpPr>
              <p:cNvPr id="65" name="Curved Connector 64"/>
              <p:cNvCxnSpPr/>
              <p:nvPr/>
            </p:nvCxnSpPr>
            <p:spPr bwMode="auto">
              <a:xfrm rot="5400000" flipH="1" flipV="1">
                <a:off x="317619" y="4033794"/>
                <a:ext cx="832294" cy="674281"/>
              </a:xfrm>
              <a:prstGeom prst="curvedConnector3">
                <a:avLst>
                  <a:gd name="adj1" fmla="val 152807"/>
                </a:avLst>
              </a:prstGeom>
              <a:solidFill>
                <a:schemeClr val="accent1"/>
              </a:solidFill>
              <a:ln w="57150" cap="flat" cmpd="sng" algn="ctr">
                <a:solidFill>
                  <a:schemeClr val="tx1"/>
                </a:solidFill>
                <a:prstDash val="solid"/>
                <a:round/>
                <a:headEnd type="none" w="med" len="med"/>
                <a:tailEnd type="arrow"/>
              </a:ln>
              <a:effectLst/>
            </p:spPr>
          </p:cxnSp>
        </p:grpSp>
        <p:sp>
          <p:nvSpPr>
            <p:cNvPr id="40" name="Rectangle 11"/>
            <p:cNvSpPr>
              <a:spLocks/>
            </p:cNvSpPr>
            <p:nvPr/>
          </p:nvSpPr>
          <p:spPr bwMode="auto">
            <a:xfrm>
              <a:off x="3328386" y="2407146"/>
              <a:ext cx="1037931" cy="218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28575" tIns="28575" rIns="58537" bIns="28575" anchor="ctr">
              <a:spAutoFit/>
            </a:bodyPr>
            <a:lstStyle/>
            <a:p>
              <a:pPr marL="1191" algn="ctr"/>
              <a:r>
                <a:rPr lang="en-US" sz="1013" b="1" dirty="0">
                  <a:solidFill>
                    <a:schemeClr val="bg1"/>
                  </a:solidFill>
                  <a:ea typeface="ＭＳ Ｐゴシック" charset="0"/>
                  <a:cs typeface="Arial" charset="0"/>
                </a:rPr>
                <a:t>Understanding</a:t>
              </a:r>
            </a:p>
          </p:txBody>
        </p:sp>
        <p:sp>
          <p:nvSpPr>
            <p:cNvPr id="41" name="5-Point Star 40"/>
            <p:cNvSpPr/>
            <p:nvPr/>
          </p:nvSpPr>
          <p:spPr bwMode="auto">
            <a:xfrm>
              <a:off x="733557" y="3228513"/>
              <a:ext cx="457200" cy="414708"/>
            </a:xfrm>
            <a:prstGeom prst="star5">
              <a:avLst/>
            </a:prstGeom>
            <a:solidFill>
              <a:schemeClr val="accent6"/>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latin typeface="Arial" charset="0"/>
                <a:ea typeface="ＭＳ Ｐゴシック" charset="-128"/>
                <a:cs typeface="ＭＳ Ｐゴシック" charset="-128"/>
              </a:endParaRPr>
            </a:p>
          </p:txBody>
        </p:sp>
        <p:sp>
          <p:nvSpPr>
            <p:cNvPr id="42" name="Oval 6"/>
            <p:cNvSpPr>
              <a:spLocks/>
            </p:cNvSpPr>
            <p:nvPr/>
          </p:nvSpPr>
          <p:spPr bwMode="auto">
            <a:xfrm>
              <a:off x="4500036" y="1485237"/>
              <a:ext cx="1377816" cy="689909"/>
            </a:xfrm>
            <a:prstGeom prst="ellipse">
              <a:avLst/>
            </a:prstGeom>
            <a:solidFill>
              <a:schemeClr val="accent5"/>
            </a:solidFill>
            <a:ln>
              <a:headEnd/>
              <a:tailEnd/>
            </a:ln>
            <a:effectLst/>
          </p:spPr>
          <p:style>
            <a:lnRef idx="0">
              <a:schemeClr val="accent3"/>
            </a:lnRef>
            <a:fillRef idx="3">
              <a:schemeClr val="accent3"/>
            </a:fillRef>
            <a:effectRef idx="3">
              <a:schemeClr val="accent3"/>
            </a:effectRef>
            <a:fontRef idx="minor">
              <a:schemeClr val="lt1"/>
            </a:fontRef>
          </p:style>
          <p:txBody>
            <a:bodyPr lIns="0" tIns="0" rIns="0" bIns="0"/>
            <a:lstStyle/>
            <a:p>
              <a:endParaRPr lang="en-US" sz="1013">
                <a:solidFill>
                  <a:srgbClr val="FFFF00"/>
                </a:solidFill>
              </a:endParaRPr>
            </a:p>
          </p:txBody>
        </p:sp>
        <p:sp>
          <p:nvSpPr>
            <p:cNvPr id="57" name="Oval 6"/>
            <p:cNvSpPr>
              <a:spLocks/>
            </p:cNvSpPr>
            <p:nvPr/>
          </p:nvSpPr>
          <p:spPr bwMode="auto">
            <a:xfrm>
              <a:off x="5877852" y="795328"/>
              <a:ext cx="1377816" cy="689909"/>
            </a:xfrm>
            <a:prstGeom prst="ellipse">
              <a:avLst/>
            </a:prstGeom>
            <a:solidFill>
              <a:schemeClr val="accent6"/>
            </a:solidFill>
            <a:ln>
              <a:headEnd/>
              <a:tailEnd/>
            </a:ln>
            <a:effectLst/>
          </p:spPr>
          <p:style>
            <a:lnRef idx="0">
              <a:schemeClr val="accent5"/>
            </a:lnRef>
            <a:fillRef idx="3">
              <a:schemeClr val="accent5"/>
            </a:fillRef>
            <a:effectRef idx="3">
              <a:schemeClr val="accent5"/>
            </a:effectRef>
            <a:fontRef idx="minor">
              <a:schemeClr val="lt1"/>
            </a:fontRef>
          </p:style>
          <p:txBody>
            <a:bodyPr lIns="0" tIns="0" rIns="0" bIns="0"/>
            <a:lstStyle/>
            <a:p>
              <a:endParaRPr lang="en-US" sz="1013">
                <a:solidFill>
                  <a:srgbClr val="FFFF00"/>
                </a:solidFill>
              </a:endParaRPr>
            </a:p>
          </p:txBody>
        </p:sp>
        <p:sp>
          <p:nvSpPr>
            <p:cNvPr id="58" name="Rectangle 11"/>
            <p:cNvSpPr>
              <a:spLocks/>
            </p:cNvSpPr>
            <p:nvPr/>
          </p:nvSpPr>
          <p:spPr bwMode="auto">
            <a:xfrm>
              <a:off x="6268797" y="1030815"/>
              <a:ext cx="595926" cy="218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28575" tIns="28575" rIns="58537" bIns="28575" anchor="ctr">
              <a:spAutoFit/>
            </a:bodyPr>
            <a:lstStyle/>
            <a:p>
              <a:pPr marL="1191" algn="ctr"/>
              <a:r>
                <a:rPr lang="en-US" sz="1013" b="1" dirty="0">
                  <a:solidFill>
                    <a:schemeClr val="bg1"/>
                  </a:solidFill>
                  <a:ea typeface="ＭＳ Ｐゴシック" charset="0"/>
                  <a:cs typeface="Arial" charset="0"/>
                </a:rPr>
                <a:t>Mastery</a:t>
              </a:r>
            </a:p>
          </p:txBody>
        </p:sp>
        <p:sp>
          <p:nvSpPr>
            <p:cNvPr id="59" name="Rectangle 58"/>
            <p:cNvSpPr>
              <a:spLocks/>
            </p:cNvSpPr>
            <p:nvPr/>
          </p:nvSpPr>
          <p:spPr bwMode="auto">
            <a:xfrm>
              <a:off x="4742276" y="1720724"/>
              <a:ext cx="893334" cy="218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28575" tIns="28575" rIns="58537" bIns="28575" anchor="ctr">
              <a:spAutoFit/>
            </a:bodyPr>
            <a:lstStyle/>
            <a:p>
              <a:pPr marL="1191" algn="ctr"/>
              <a:r>
                <a:rPr lang="en-US" sz="1013" b="1" dirty="0">
                  <a:solidFill>
                    <a:schemeClr val="bg1"/>
                  </a:solidFill>
                  <a:ea typeface="ＭＳ Ｐゴシック" charset="0"/>
                  <a:cs typeface="Arial" charset="0"/>
                </a:rPr>
                <a:t>Competency</a:t>
              </a:r>
            </a:p>
          </p:txBody>
        </p:sp>
        <p:cxnSp>
          <p:nvCxnSpPr>
            <p:cNvPr id="60" name="Curved Connector 59"/>
            <p:cNvCxnSpPr/>
            <p:nvPr/>
          </p:nvCxnSpPr>
          <p:spPr bwMode="auto">
            <a:xfrm rot="5400000" flipH="1" flipV="1">
              <a:off x="2740213" y="2369562"/>
              <a:ext cx="624221" cy="505711"/>
            </a:xfrm>
            <a:prstGeom prst="curvedConnector3">
              <a:avLst>
                <a:gd name="adj1" fmla="val 169249"/>
              </a:avLst>
            </a:prstGeom>
            <a:solidFill>
              <a:schemeClr val="accent1"/>
            </a:solidFill>
            <a:ln w="57150" cap="flat" cmpd="sng" algn="ctr">
              <a:solidFill>
                <a:schemeClr val="tx1"/>
              </a:solidFill>
              <a:prstDash val="solid"/>
              <a:round/>
              <a:headEnd type="none" w="med" len="med"/>
              <a:tailEnd type="arrow"/>
            </a:ln>
            <a:effectLst/>
          </p:spPr>
        </p:cxnSp>
        <p:cxnSp>
          <p:nvCxnSpPr>
            <p:cNvPr id="61" name="Curved Connector 60"/>
            <p:cNvCxnSpPr/>
            <p:nvPr/>
          </p:nvCxnSpPr>
          <p:spPr bwMode="auto">
            <a:xfrm rot="5400000" flipH="1" flipV="1">
              <a:off x="4166241" y="1679653"/>
              <a:ext cx="624221" cy="505711"/>
            </a:xfrm>
            <a:prstGeom prst="curvedConnector3">
              <a:avLst>
                <a:gd name="adj1" fmla="val 152807"/>
              </a:avLst>
            </a:prstGeom>
            <a:solidFill>
              <a:schemeClr val="accent1"/>
            </a:solidFill>
            <a:ln w="57150" cap="flat" cmpd="sng" algn="ctr">
              <a:solidFill>
                <a:schemeClr val="tx1"/>
              </a:solidFill>
              <a:prstDash val="solid"/>
              <a:round/>
              <a:headEnd type="none" w="med" len="med"/>
              <a:tailEnd type="arrow"/>
            </a:ln>
            <a:effectLst/>
          </p:spPr>
        </p:cxnSp>
        <p:cxnSp>
          <p:nvCxnSpPr>
            <p:cNvPr id="62" name="Curved Connector 61"/>
            <p:cNvCxnSpPr/>
            <p:nvPr/>
          </p:nvCxnSpPr>
          <p:spPr bwMode="auto">
            <a:xfrm rot="5400000" flipH="1" flipV="1">
              <a:off x="5576840" y="994218"/>
              <a:ext cx="624221" cy="505711"/>
            </a:xfrm>
            <a:prstGeom prst="curvedConnector3">
              <a:avLst>
                <a:gd name="adj1" fmla="val 152807"/>
              </a:avLst>
            </a:prstGeom>
            <a:solidFill>
              <a:schemeClr val="accent1"/>
            </a:solidFill>
            <a:ln w="57150" cap="flat" cmpd="sng" algn="ctr">
              <a:solidFill>
                <a:schemeClr val="tx1"/>
              </a:solidFill>
              <a:prstDash val="solid"/>
              <a:round/>
              <a:headEnd type="none" w="med" len="med"/>
              <a:tailEnd type="arrow"/>
            </a:ln>
            <a:effectLst/>
          </p:spPr>
        </p:cxnSp>
      </p:grpSp>
      <p:sp>
        <p:nvSpPr>
          <p:cNvPr id="23" name="Curved Left Arrow 22"/>
          <p:cNvSpPr/>
          <p:nvPr/>
        </p:nvSpPr>
        <p:spPr>
          <a:xfrm rot="3530244">
            <a:off x="5128688" y="2297843"/>
            <a:ext cx="437242" cy="1493406"/>
          </a:xfrm>
          <a:prstGeom prst="curvedLeftArrow">
            <a:avLst>
              <a:gd name="adj1" fmla="val 25000"/>
              <a:gd name="adj2" fmla="val 50000"/>
              <a:gd name="adj3" fmla="val 175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solidFill>
                <a:srgbClr val="84ACB6"/>
              </a:solidFill>
            </a:endParaRPr>
          </a:p>
        </p:txBody>
      </p:sp>
      <p:sp>
        <p:nvSpPr>
          <p:cNvPr id="24" name="Curved Left Arrow 23"/>
          <p:cNvSpPr/>
          <p:nvPr/>
        </p:nvSpPr>
        <p:spPr>
          <a:xfrm rot="14212412">
            <a:off x="4075374" y="834064"/>
            <a:ext cx="475384" cy="1568344"/>
          </a:xfrm>
          <a:prstGeom prst="curvedLeftArrow">
            <a:avLst>
              <a:gd name="adj1" fmla="val 25000"/>
              <a:gd name="adj2" fmla="val 50000"/>
              <a:gd name="adj3" fmla="val 1752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solidFill>
                <a:schemeClr val="tx1"/>
              </a:solidFill>
            </a:endParaRPr>
          </a:p>
        </p:txBody>
      </p:sp>
      <p:sp>
        <p:nvSpPr>
          <p:cNvPr id="26" name="TextBox 25"/>
          <p:cNvSpPr txBox="1"/>
          <p:nvPr/>
        </p:nvSpPr>
        <p:spPr>
          <a:xfrm>
            <a:off x="5703872" y="3033241"/>
            <a:ext cx="2253937" cy="584775"/>
          </a:xfrm>
          <a:prstGeom prst="rect">
            <a:avLst/>
          </a:prstGeom>
          <a:noFill/>
        </p:spPr>
        <p:txBody>
          <a:bodyPr wrap="square" rtlCol="0">
            <a:spAutoFit/>
          </a:bodyPr>
          <a:lstStyle/>
          <a:p>
            <a:r>
              <a:rPr lang="en-US" sz="1600" dirty="0">
                <a:solidFill>
                  <a:schemeClr val="accent1"/>
                </a:solidFill>
              </a:rPr>
              <a:t>Continuous Learning Cycle(s) </a:t>
            </a:r>
          </a:p>
        </p:txBody>
      </p:sp>
      <p:sp>
        <p:nvSpPr>
          <p:cNvPr id="5" name="Slide Number Placeholder 4"/>
          <p:cNvSpPr>
            <a:spLocks noGrp="1"/>
          </p:cNvSpPr>
          <p:nvPr>
            <p:ph type="sldNum" sz="quarter" idx="4294967295"/>
          </p:nvPr>
        </p:nvSpPr>
        <p:spPr>
          <a:xfrm>
            <a:off x="6486525" y="4821008"/>
            <a:ext cx="2371725" cy="166606"/>
          </a:xfrm>
          <a:prstGeom prst="rect">
            <a:avLst/>
          </a:prstGeom>
        </p:spPr>
        <p:txBody>
          <a:bodyPr/>
          <a:lstStyle/>
          <a:p>
            <a:fld id="{39F5F8E3-5259-0B42-A759-FBA1C390EB67}" type="slidenum">
              <a:rPr lang="en-US" smtClean="0"/>
              <a:pPr/>
              <a:t>5</a:t>
            </a:fld>
            <a:endParaRPr lang="en-US" dirty="0"/>
          </a:p>
        </p:txBody>
      </p:sp>
      <p:sp>
        <p:nvSpPr>
          <p:cNvPr id="27" name="Freeform 26"/>
          <p:cNvSpPr>
            <a:spLocks/>
          </p:cNvSpPr>
          <p:nvPr/>
        </p:nvSpPr>
        <p:spPr bwMode="auto">
          <a:xfrm flipH="1">
            <a:off x="2360581" y="1529701"/>
            <a:ext cx="5635051" cy="3029690"/>
          </a:xfrm>
          <a:custGeom>
            <a:avLst/>
            <a:gdLst>
              <a:gd name="T0" fmla="*/ 1792 w 21600"/>
              <a:gd name="T1" fmla="*/ 0 h 21600"/>
              <a:gd name="T2" fmla="*/ 0 w 21600"/>
              <a:gd name="T3" fmla="*/ 10800 h 21600"/>
              <a:gd name="T4" fmla="*/ 10800 w 21600"/>
              <a:gd name="T5" fmla="*/ 21600 h 21600"/>
              <a:gd name="T6" fmla="*/ 21600 w 21600"/>
              <a:gd name="T7" fmla="*/ 20239 h 21600"/>
            </a:gdLst>
            <a:ahLst/>
            <a:cxnLst>
              <a:cxn ang="0">
                <a:pos x="T0" y="T1"/>
              </a:cxn>
              <a:cxn ang="0">
                <a:pos x="T2" y="T3"/>
              </a:cxn>
              <a:cxn ang="0">
                <a:pos x="T4" y="T5"/>
              </a:cxn>
              <a:cxn ang="0">
                <a:pos x="T6" y="T7"/>
              </a:cxn>
            </a:cxnLst>
            <a:rect l="0" t="0" r="r" b="b"/>
            <a:pathLst>
              <a:path w="21600" h="21600">
                <a:moveTo>
                  <a:pt x="1792" y="0"/>
                </a:moveTo>
                <a:cubicBezTo>
                  <a:pt x="896" y="0"/>
                  <a:pt x="0" y="5400"/>
                  <a:pt x="0" y="10800"/>
                </a:cubicBezTo>
                <a:cubicBezTo>
                  <a:pt x="0" y="16200"/>
                  <a:pt x="5400" y="21600"/>
                  <a:pt x="10800" y="21600"/>
                </a:cubicBezTo>
                <a:cubicBezTo>
                  <a:pt x="16200" y="21600"/>
                  <a:pt x="21600" y="20920"/>
                  <a:pt x="21600" y="20239"/>
                </a:cubicBezTo>
              </a:path>
            </a:pathLst>
          </a:custGeom>
          <a:noFill/>
          <a:ln w="57150" cap="flat">
            <a:solidFill>
              <a:srgbClr val="FF0000"/>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1013">
              <a:solidFill>
                <a:srgbClr val="FF0000"/>
              </a:solidFill>
            </a:endParaRPr>
          </a:p>
        </p:txBody>
      </p:sp>
      <p:sp>
        <p:nvSpPr>
          <p:cNvPr id="28" name="TextBox 27"/>
          <p:cNvSpPr txBox="1"/>
          <p:nvPr/>
        </p:nvSpPr>
        <p:spPr>
          <a:xfrm>
            <a:off x="397245" y="1156761"/>
            <a:ext cx="2865509" cy="584775"/>
          </a:xfrm>
          <a:prstGeom prst="rect">
            <a:avLst/>
          </a:prstGeom>
          <a:noFill/>
        </p:spPr>
        <p:txBody>
          <a:bodyPr wrap="square" rtlCol="0">
            <a:spAutoFit/>
          </a:bodyPr>
          <a:lstStyle/>
          <a:p>
            <a:r>
              <a:rPr lang="en-US" sz="1600" dirty="0">
                <a:solidFill>
                  <a:schemeClr val="accent1"/>
                </a:solidFill>
              </a:rPr>
              <a:t>How will you reach the next level on your journey?</a:t>
            </a:r>
          </a:p>
        </p:txBody>
      </p:sp>
    </p:spTree>
    <p:extLst>
      <p:ext uri="{BB962C8B-B14F-4D97-AF65-F5344CB8AC3E}">
        <p14:creationId xmlns:p14="http://schemas.microsoft.com/office/powerpoint/2010/main" val="28243339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655" y="1004715"/>
            <a:ext cx="1055043" cy="523595"/>
          </a:xfrm>
        </p:spPr>
        <p:txBody>
          <a:bodyPr>
            <a:normAutofit/>
          </a:bodyPr>
          <a:lstStyle/>
          <a:p>
            <a:r>
              <a:rPr lang="en-US" sz="2000" b="1" dirty="0">
                <a:latin typeface="+mn-lt"/>
              </a:rPr>
              <a:t>Lean:</a:t>
            </a:r>
          </a:p>
        </p:txBody>
      </p:sp>
      <p:sp>
        <p:nvSpPr>
          <p:cNvPr id="3" name="Content Placeholder 2"/>
          <p:cNvSpPr>
            <a:spLocks noGrp="1"/>
          </p:cNvSpPr>
          <p:nvPr>
            <p:ph idx="1"/>
          </p:nvPr>
        </p:nvSpPr>
        <p:spPr>
          <a:xfrm>
            <a:off x="346776" y="1479133"/>
            <a:ext cx="3745691" cy="1358655"/>
          </a:xfrm>
        </p:spPr>
        <p:txBody>
          <a:bodyPr>
            <a:normAutofit/>
          </a:bodyPr>
          <a:lstStyle/>
          <a:p>
            <a:pPr marL="0" indent="0">
              <a:buNone/>
            </a:pPr>
            <a:r>
              <a:rPr lang="en-US" sz="1600" u="sng" dirty="0">
                <a:solidFill>
                  <a:schemeClr val="accent2"/>
                </a:solidFill>
              </a:rPr>
              <a:t>A culture</a:t>
            </a:r>
            <a:r>
              <a:rPr lang="en-US" sz="1600" dirty="0">
                <a:solidFill>
                  <a:schemeClr val="accent2"/>
                </a:solidFill>
              </a:rPr>
              <a:t> of </a:t>
            </a:r>
            <a:r>
              <a:rPr lang="en-US" sz="1600" u="sng" dirty="0">
                <a:solidFill>
                  <a:schemeClr val="accent2"/>
                </a:solidFill>
              </a:rPr>
              <a:t>respect</a:t>
            </a:r>
            <a:r>
              <a:rPr lang="en-US" sz="1600" dirty="0">
                <a:solidFill>
                  <a:schemeClr val="accent2"/>
                </a:solidFill>
              </a:rPr>
              <a:t> and </a:t>
            </a:r>
            <a:r>
              <a:rPr lang="en-US" sz="1600" u="sng" dirty="0">
                <a:solidFill>
                  <a:schemeClr val="accent2"/>
                </a:solidFill>
              </a:rPr>
              <a:t>continuous improvement</a:t>
            </a:r>
            <a:r>
              <a:rPr lang="en-US" sz="1600" dirty="0">
                <a:solidFill>
                  <a:schemeClr val="accent2"/>
                </a:solidFill>
              </a:rPr>
              <a:t> aimed at creating more </a:t>
            </a:r>
            <a:r>
              <a:rPr lang="en-US" sz="1600" u="sng" dirty="0">
                <a:solidFill>
                  <a:schemeClr val="accent2"/>
                </a:solidFill>
              </a:rPr>
              <a:t>value for the customer </a:t>
            </a:r>
            <a:r>
              <a:rPr lang="en-US" sz="1600" dirty="0">
                <a:solidFill>
                  <a:schemeClr val="accent2"/>
                </a:solidFill>
              </a:rPr>
              <a:t>while identifying and </a:t>
            </a:r>
            <a:r>
              <a:rPr lang="en-US" sz="1600" u="sng" dirty="0">
                <a:solidFill>
                  <a:schemeClr val="accent2"/>
                </a:solidFill>
              </a:rPr>
              <a:t>eliminating waste</a:t>
            </a:r>
            <a:r>
              <a:rPr lang="en-US" sz="1600" dirty="0">
                <a:solidFill>
                  <a:schemeClr val="accent2"/>
                </a:solidFill>
              </a:rPr>
              <a:t>.</a:t>
            </a:r>
          </a:p>
        </p:txBody>
      </p:sp>
      <p:sp>
        <p:nvSpPr>
          <p:cNvPr id="5" name="Title 1"/>
          <p:cNvSpPr txBox="1">
            <a:spLocks/>
          </p:cNvSpPr>
          <p:nvPr/>
        </p:nvSpPr>
        <p:spPr>
          <a:xfrm>
            <a:off x="358063" y="2554313"/>
            <a:ext cx="4678847" cy="640557"/>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000" b="1" dirty="0">
                <a:solidFill>
                  <a:schemeClr val="accent2"/>
                </a:solidFill>
                <a:latin typeface="+mn-lt"/>
              </a:rPr>
              <a:t>Lean Project Delivery System:</a:t>
            </a:r>
          </a:p>
        </p:txBody>
      </p:sp>
      <p:sp>
        <p:nvSpPr>
          <p:cNvPr id="6" name="Content Placeholder 4"/>
          <p:cNvSpPr txBox="1">
            <a:spLocks/>
          </p:cNvSpPr>
          <p:nvPr/>
        </p:nvSpPr>
        <p:spPr>
          <a:xfrm>
            <a:off x="358063" y="3115933"/>
            <a:ext cx="3783013" cy="1051303"/>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1600" dirty="0">
                <a:solidFill>
                  <a:schemeClr val="accent2"/>
                </a:solidFill>
              </a:rPr>
              <a:t>An </a:t>
            </a:r>
            <a:r>
              <a:rPr lang="en-US" sz="1600" u="sng" dirty="0">
                <a:solidFill>
                  <a:schemeClr val="accent2"/>
                </a:solidFill>
              </a:rPr>
              <a:t>organized implementation </a:t>
            </a:r>
            <a:r>
              <a:rPr lang="en-US" sz="1600" dirty="0">
                <a:solidFill>
                  <a:schemeClr val="accent2"/>
                </a:solidFill>
              </a:rPr>
              <a:t>of Lean Principles and Tools </a:t>
            </a:r>
            <a:r>
              <a:rPr lang="en-US" sz="1600" u="sng" dirty="0">
                <a:solidFill>
                  <a:schemeClr val="accent2"/>
                </a:solidFill>
              </a:rPr>
              <a:t>combined</a:t>
            </a:r>
            <a:r>
              <a:rPr lang="en-US" sz="1600" dirty="0">
                <a:solidFill>
                  <a:schemeClr val="accent2"/>
                </a:solidFill>
              </a:rPr>
              <a:t> to allow a team to </a:t>
            </a:r>
            <a:r>
              <a:rPr lang="en-US" sz="1600" u="sng" dirty="0">
                <a:solidFill>
                  <a:schemeClr val="accent2"/>
                </a:solidFill>
              </a:rPr>
              <a:t>operate in unison </a:t>
            </a:r>
            <a:r>
              <a:rPr lang="en-US" sz="1600" dirty="0">
                <a:solidFill>
                  <a:schemeClr val="accent2"/>
                </a:solidFill>
              </a:rPr>
              <a:t>to </a:t>
            </a:r>
            <a:r>
              <a:rPr lang="en-US" sz="1600" u="sng" dirty="0">
                <a:solidFill>
                  <a:schemeClr val="accent2"/>
                </a:solidFill>
              </a:rPr>
              <a:t>create flow.</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36910" y="1004715"/>
            <a:ext cx="3300660" cy="3283640"/>
          </a:xfrm>
          <a:prstGeom prst="rect">
            <a:avLst/>
          </a:prstGeom>
        </p:spPr>
      </p:pic>
      <p:sp>
        <p:nvSpPr>
          <p:cNvPr id="4" name="Slide Number Placeholder 3"/>
          <p:cNvSpPr>
            <a:spLocks noGrp="1"/>
          </p:cNvSpPr>
          <p:nvPr>
            <p:ph type="sldNum" sz="quarter" idx="12"/>
          </p:nvPr>
        </p:nvSpPr>
        <p:spPr>
          <a:xfrm>
            <a:off x="6486525" y="4821008"/>
            <a:ext cx="2371725" cy="166606"/>
          </a:xfrm>
          <a:prstGeom prst="rect">
            <a:avLst/>
          </a:prstGeom>
        </p:spPr>
        <p:txBody>
          <a:bodyPr/>
          <a:lstStyle/>
          <a:p>
            <a:fld id="{39F5F8E3-5259-0B42-A759-FBA1C390EB67}" type="slidenum">
              <a:rPr lang="en-US" smtClean="0"/>
              <a:pPr/>
              <a:t>6</a:t>
            </a:fld>
            <a:endParaRPr lang="en-US" dirty="0"/>
          </a:p>
        </p:txBody>
      </p:sp>
      <p:sp>
        <p:nvSpPr>
          <p:cNvPr id="8" name="Rectangle 4"/>
          <p:cNvSpPr>
            <a:spLocks noChangeArrowheads="1"/>
          </p:cNvSpPr>
          <p:nvPr/>
        </p:nvSpPr>
        <p:spPr bwMode="auto">
          <a:xfrm>
            <a:off x="334403" y="480921"/>
            <a:ext cx="3479339" cy="384721"/>
          </a:xfrm>
          <a:prstGeom prst="rect">
            <a:avLst/>
          </a:prstGeom>
          <a:noFill/>
          <a:ln w="9525">
            <a:noFill/>
            <a:miter lim="800000"/>
            <a:headEnd/>
            <a:tailEnd/>
          </a:ln>
          <a:effectLst/>
        </p:spPr>
        <p:txBody>
          <a:bodyPr wrap="square" lIns="0" tIns="0" rIns="0" bIns="0" numCol="1" spcCol="182880" anchor="ctr">
            <a:spAutoFit/>
          </a:bodyPr>
          <a:lstStyle/>
          <a:p>
            <a:pPr>
              <a:defRPr/>
            </a:pPr>
            <a:r>
              <a:rPr lang="en-US" sz="2500" dirty="0">
                <a:solidFill>
                  <a:schemeClr val="accent2"/>
                </a:solidFill>
                <a:cs typeface="65 Helvetica Medium"/>
              </a:rPr>
              <a:t>Definitions</a:t>
            </a:r>
          </a:p>
        </p:txBody>
      </p:sp>
    </p:spTree>
    <p:extLst>
      <p:ext uri="{BB962C8B-B14F-4D97-AF65-F5344CB8AC3E}">
        <p14:creationId xmlns:p14="http://schemas.microsoft.com/office/powerpoint/2010/main" val="31479303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93742" y="343974"/>
            <a:ext cx="5919107" cy="537977"/>
          </a:xfrm>
        </p:spPr>
        <p:txBody>
          <a:bodyPr/>
          <a:lstStyle/>
          <a:p>
            <a:r>
              <a:rPr lang="en-US" dirty="0"/>
              <a:t>Six Tenets of Lean</a:t>
            </a:r>
          </a:p>
        </p:txBody>
      </p:sp>
      <p:sp>
        <p:nvSpPr>
          <p:cNvPr id="8" name="TextBox 7"/>
          <p:cNvSpPr txBox="1"/>
          <p:nvPr/>
        </p:nvSpPr>
        <p:spPr>
          <a:xfrm>
            <a:off x="4217459" y="1164165"/>
            <a:ext cx="709083" cy="323165"/>
          </a:xfrm>
          <a:prstGeom prst="rect">
            <a:avLst/>
          </a:prstGeom>
          <a:noFill/>
        </p:spPr>
        <p:txBody>
          <a:bodyPr wrap="square" rtlCol="0">
            <a:spAutoFit/>
          </a:bodyPr>
          <a:lstStyle/>
          <a:p>
            <a:pPr algn="ctr"/>
            <a:r>
              <a:rPr lang="en-US" sz="1500" b="1" dirty="0">
                <a:solidFill>
                  <a:schemeClr val="bg1"/>
                </a:solidFill>
              </a:rPr>
              <a:t>2</a:t>
            </a:r>
          </a:p>
        </p:txBody>
      </p:sp>
      <p:sp>
        <p:nvSpPr>
          <p:cNvPr id="3" name="Slide Number Placeholder 2"/>
          <p:cNvSpPr>
            <a:spLocks noGrp="1"/>
          </p:cNvSpPr>
          <p:nvPr>
            <p:ph type="sldNum" sz="quarter" idx="12"/>
          </p:nvPr>
        </p:nvSpPr>
        <p:spPr/>
        <p:txBody>
          <a:bodyPr/>
          <a:lstStyle/>
          <a:p>
            <a:pPr>
              <a:defRPr/>
            </a:pPr>
            <a:fld id="{6B2F8DF8-F58C-DE44-BE48-F467B1C4A9BC}" type="slidenum">
              <a:rPr lang="en-US" smtClean="0"/>
              <a:pPr>
                <a:defRPr/>
              </a:pPr>
              <a:t>7</a:t>
            </a:fld>
            <a:endParaRPr lang="en-US" dirty="0"/>
          </a:p>
        </p:txBody>
      </p:sp>
      <p:sp>
        <p:nvSpPr>
          <p:cNvPr id="16" name="Oval 15"/>
          <p:cNvSpPr/>
          <p:nvPr/>
        </p:nvSpPr>
        <p:spPr>
          <a:xfrm>
            <a:off x="293741" y="1208618"/>
            <a:ext cx="432395" cy="4323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25" b="1" dirty="0"/>
              <a:t>1</a:t>
            </a:r>
          </a:p>
        </p:txBody>
      </p:sp>
      <p:sp>
        <p:nvSpPr>
          <p:cNvPr id="17" name="Oval 16"/>
          <p:cNvSpPr/>
          <p:nvPr/>
        </p:nvSpPr>
        <p:spPr>
          <a:xfrm>
            <a:off x="293741" y="1742568"/>
            <a:ext cx="432395" cy="4323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25" b="1" dirty="0"/>
              <a:t>2</a:t>
            </a:r>
          </a:p>
        </p:txBody>
      </p:sp>
      <p:sp>
        <p:nvSpPr>
          <p:cNvPr id="18" name="Oval 17"/>
          <p:cNvSpPr/>
          <p:nvPr/>
        </p:nvSpPr>
        <p:spPr>
          <a:xfrm>
            <a:off x="293741" y="2276515"/>
            <a:ext cx="432395" cy="43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25" b="1" dirty="0"/>
              <a:t>3</a:t>
            </a:r>
          </a:p>
          <a:p>
            <a:pPr algn="ctr"/>
            <a:endParaRPr lang="en-US" sz="125" b="1" dirty="0"/>
          </a:p>
        </p:txBody>
      </p:sp>
      <p:sp>
        <p:nvSpPr>
          <p:cNvPr id="19" name="Oval 18"/>
          <p:cNvSpPr/>
          <p:nvPr/>
        </p:nvSpPr>
        <p:spPr>
          <a:xfrm>
            <a:off x="293741" y="2818745"/>
            <a:ext cx="432395" cy="43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25" b="1" dirty="0"/>
              <a:t>4</a:t>
            </a:r>
          </a:p>
        </p:txBody>
      </p:sp>
      <p:sp>
        <p:nvSpPr>
          <p:cNvPr id="20" name="Oval 19"/>
          <p:cNvSpPr/>
          <p:nvPr/>
        </p:nvSpPr>
        <p:spPr>
          <a:xfrm>
            <a:off x="293741" y="3342252"/>
            <a:ext cx="432395" cy="43239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25" b="1" dirty="0"/>
              <a:t>5</a:t>
            </a:r>
          </a:p>
        </p:txBody>
      </p:sp>
      <p:sp>
        <p:nvSpPr>
          <p:cNvPr id="21" name="Oval 20"/>
          <p:cNvSpPr/>
          <p:nvPr/>
        </p:nvSpPr>
        <p:spPr>
          <a:xfrm>
            <a:off x="293741" y="3877028"/>
            <a:ext cx="432395" cy="43239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25" b="1" dirty="0"/>
              <a:t>6</a:t>
            </a:r>
          </a:p>
        </p:txBody>
      </p:sp>
      <p:sp>
        <p:nvSpPr>
          <p:cNvPr id="22" name="TextBox 21"/>
          <p:cNvSpPr txBox="1"/>
          <p:nvPr/>
        </p:nvSpPr>
        <p:spPr>
          <a:xfrm>
            <a:off x="788758" y="1195733"/>
            <a:ext cx="3258080" cy="419346"/>
          </a:xfrm>
          <a:prstGeom prst="rect">
            <a:avLst/>
          </a:prstGeom>
          <a:noFill/>
        </p:spPr>
        <p:txBody>
          <a:bodyPr wrap="square" rtlCol="0">
            <a:spAutoFit/>
          </a:bodyPr>
          <a:lstStyle/>
          <a:p>
            <a:r>
              <a:rPr lang="en-US" sz="2125" dirty="0"/>
              <a:t>Respect for people</a:t>
            </a:r>
          </a:p>
        </p:txBody>
      </p:sp>
      <p:sp>
        <p:nvSpPr>
          <p:cNvPr id="23" name="TextBox 22"/>
          <p:cNvSpPr txBox="1"/>
          <p:nvPr/>
        </p:nvSpPr>
        <p:spPr>
          <a:xfrm>
            <a:off x="788757" y="1763305"/>
            <a:ext cx="3366948" cy="419346"/>
          </a:xfrm>
          <a:prstGeom prst="rect">
            <a:avLst/>
          </a:prstGeom>
          <a:noFill/>
        </p:spPr>
        <p:txBody>
          <a:bodyPr wrap="square" rtlCol="0">
            <a:spAutoFit/>
          </a:bodyPr>
          <a:lstStyle/>
          <a:p>
            <a:r>
              <a:rPr lang="en-US" sz="2125" dirty="0"/>
              <a:t>Optimize the Whole</a:t>
            </a:r>
          </a:p>
        </p:txBody>
      </p:sp>
      <p:sp>
        <p:nvSpPr>
          <p:cNvPr id="24" name="TextBox 23"/>
          <p:cNvSpPr txBox="1"/>
          <p:nvPr/>
        </p:nvSpPr>
        <p:spPr>
          <a:xfrm>
            <a:off x="788757" y="2278958"/>
            <a:ext cx="3814850" cy="419346"/>
          </a:xfrm>
          <a:prstGeom prst="rect">
            <a:avLst/>
          </a:prstGeom>
          <a:noFill/>
        </p:spPr>
        <p:txBody>
          <a:bodyPr wrap="square" rtlCol="0">
            <a:spAutoFit/>
          </a:bodyPr>
          <a:lstStyle/>
          <a:p>
            <a:r>
              <a:rPr lang="en-US" sz="2125" dirty="0"/>
              <a:t>Generate Value</a:t>
            </a:r>
          </a:p>
        </p:txBody>
      </p:sp>
      <p:sp>
        <p:nvSpPr>
          <p:cNvPr id="25" name="TextBox 24"/>
          <p:cNvSpPr txBox="1"/>
          <p:nvPr/>
        </p:nvSpPr>
        <p:spPr>
          <a:xfrm>
            <a:off x="788757" y="2825503"/>
            <a:ext cx="2310848" cy="419346"/>
          </a:xfrm>
          <a:prstGeom prst="rect">
            <a:avLst/>
          </a:prstGeom>
          <a:noFill/>
        </p:spPr>
        <p:txBody>
          <a:bodyPr wrap="square" rtlCol="0">
            <a:spAutoFit/>
          </a:bodyPr>
          <a:lstStyle/>
          <a:p>
            <a:r>
              <a:rPr lang="en-US" sz="2125" dirty="0"/>
              <a:t>Eliminate Waste</a:t>
            </a:r>
          </a:p>
        </p:txBody>
      </p:sp>
      <p:sp>
        <p:nvSpPr>
          <p:cNvPr id="26" name="TextBox 25"/>
          <p:cNvSpPr txBox="1"/>
          <p:nvPr/>
        </p:nvSpPr>
        <p:spPr>
          <a:xfrm>
            <a:off x="788757" y="3344139"/>
            <a:ext cx="2310848" cy="419346"/>
          </a:xfrm>
          <a:prstGeom prst="rect">
            <a:avLst/>
          </a:prstGeom>
          <a:noFill/>
        </p:spPr>
        <p:txBody>
          <a:bodyPr wrap="square" rtlCol="0">
            <a:spAutoFit/>
          </a:bodyPr>
          <a:lstStyle/>
          <a:p>
            <a:r>
              <a:rPr lang="en-US" sz="2125" dirty="0"/>
              <a:t>Focus on Flow</a:t>
            </a:r>
          </a:p>
        </p:txBody>
      </p:sp>
      <p:sp>
        <p:nvSpPr>
          <p:cNvPr id="27" name="TextBox 26"/>
          <p:cNvSpPr txBox="1"/>
          <p:nvPr/>
        </p:nvSpPr>
        <p:spPr>
          <a:xfrm>
            <a:off x="788757" y="3868325"/>
            <a:ext cx="3412510" cy="419346"/>
          </a:xfrm>
          <a:prstGeom prst="rect">
            <a:avLst/>
          </a:prstGeom>
          <a:noFill/>
        </p:spPr>
        <p:txBody>
          <a:bodyPr wrap="square" rtlCol="0">
            <a:spAutoFit/>
          </a:bodyPr>
          <a:lstStyle/>
          <a:p>
            <a:r>
              <a:rPr lang="en-US" sz="2125" dirty="0"/>
              <a:t>Continuous Improvement</a:t>
            </a:r>
          </a:p>
        </p:txBody>
      </p:sp>
      <p:pic>
        <p:nvPicPr>
          <p:cNvPr id="2" name="Picture 1">
            <a:extLst>
              <a:ext uri="{FF2B5EF4-FFF2-40B4-BE49-F238E27FC236}">
                <a16:creationId xmlns:a16="http://schemas.microsoft.com/office/drawing/2014/main" id="{D59D1830-DA25-FC76-7BDC-3BA5810257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36910" y="1004715"/>
            <a:ext cx="3300660" cy="3283640"/>
          </a:xfrm>
          <a:prstGeom prst="rect">
            <a:avLst/>
          </a:prstGeom>
        </p:spPr>
      </p:pic>
    </p:spTree>
    <p:extLst>
      <p:ext uri="{BB962C8B-B14F-4D97-AF65-F5344CB8AC3E}">
        <p14:creationId xmlns:p14="http://schemas.microsoft.com/office/powerpoint/2010/main" val="39329335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0747" y="1958266"/>
            <a:ext cx="2263140" cy="400110"/>
          </a:xfrm>
          <a:prstGeom prst="rect">
            <a:avLst/>
          </a:prstGeom>
          <a:noFill/>
        </p:spPr>
        <p:txBody>
          <a:bodyPr wrap="square" rtlCol="0">
            <a:spAutoFit/>
          </a:bodyPr>
          <a:lstStyle/>
          <a:p>
            <a:r>
              <a:rPr lang="en-CA" sz="2000" dirty="0"/>
              <a:t>Waiting </a:t>
            </a:r>
          </a:p>
        </p:txBody>
      </p:sp>
      <p:sp>
        <p:nvSpPr>
          <p:cNvPr id="15" name="TextBox 14"/>
          <p:cNvSpPr txBox="1"/>
          <p:nvPr/>
        </p:nvSpPr>
        <p:spPr>
          <a:xfrm>
            <a:off x="5007836" y="1287374"/>
            <a:ext cx="2955063" cy="400110"/>
          </a:xfrm>
          <a:prstGeom prst="rect">
            <a:avLst/>
          </a:prstGeom>
          <a:noFill/>
        </p:spPr>
        <p:txBody>
          <a:bodyPr wrap="square" rtlCol="0">
            <a:spAutoFit/>
          </a:bodyPr>
          <a:lstStyle/>
          <a:p>
            <a:r>
              <a:rPr lang="en-CA" sz="2000" dirty="0"/>
              <a:t>Excess Inventory </a:t>
            </a:r>
          </a:p>
        </p:txBody>
      </p:sp>
      <p:sp>
        <p:nvSpPr>
          <p:cNvPr id="16" name="TextBox 15"/>
          <p:cNvSpPr txBox="1"/>
          <p:nvPr/>
        </p:nvSpPr>
        <p:spPr>
          <a:xfrm>
            <a:off x="830747" y="3284197"/>
            <a:ext cx="2765893" cy="400110"/>
          </a:xfrm>
          <a:prstGeom prst="rect">
            <a:avLst/>
          </a:prstGeom>
          <a:noFill/>
        </p:spPr>
        <p:txBody>
          <a:bodyPr wrap="square" rtlCol="0">
            <a:spAutoFit/>
          </a:bodyPr>
          <a:lstStyle/>
          <a:p>
            <a:r>
              <a:rPr lang="en-CA" sz="2000" dirty="0"/>
              <a:t>Over Processing</a:t>
            </a:r>
          </a:p>
        </p:txBody>
      </p:sp>
      <p:sp>
        <p:nvSpPr>
          <p:cNvPr id="17" name="TextBox 16"/>
          <p:cNvSpPr txBox="1"/>
          <p:nvPr/>
        </p:nvSpPr>
        <p:spPr>
          <a:xfrm>
            <a:off x="830746" y="2612791"/>
            <a:ext cx="3616658" cy="400110"/>
          </a:xfrm>
          <a:prstGeom prst="rect">
            <a:avLst/>
          </a:prstGeom>
          <a:noFill/>
        </p:spPr>
        <p:txBody>
          <a:bodyPr wrap="square" rtlCol="0">
            <a:spAutoFit/>
          </a:bodyPr>
          <a:lstStyle/>
          <a:p>
            <a:r>
              <a:rPr lang="en-CA" sz="2000" dirty="0"/>
              <a:t>Unnecessary Transportation  </a:t>
            </a:r>
          </a:p>
        </p:txBody>
      </p:sp>
      <p:sp>
        <p:nvSpPr>
          <p:cNvPr id="18" name="TextBox 17"/>
          <p:cNvSpPr txBox="1"/>
          <p:nvPr/>
        </p:nvSpPr>
        <p:spPr>
          <a:xfrm>
            <a:off x="5009867" y="1958125"/>
            <a:ext cx="3172107" cy="400110"/>
          </a:xfrm>
          <a:prstGeom prst="rect">
            <a:avLst/>
          </a:prstGeom>
          <a:noFill/>
        </p:spPr>
        <p:txBody>
          <a:bodyPr wrap="square" rtlCol="0">
            <a:spAutoFit/>
          </a:bodyPr>
          <a:lstStyle/>
          <a:p>
            <a:r>
              <a:rPr lang="en-CA" sz="2000" dirty="0"/>
              <a:t>Unnecessary Motion  </a:t>
            </a:r>
          </a:p>
        </p:txBody>
      </p:sp>
      <p:sp>
        <p:nvSpPr>
          <p:cNvPr id="19" name="TextBox 18"/>
          <p:cNvSpPr txBox="1"/>
          <p:nvPr/>
        </p:nvSpPr>
        <p:spPr>
          <a:xfrm>
            <a:off x="5009868" y="2612790"/>
            <a:ext cx="2263140" cy="400110"/>
          </a:xfrm>
          <a:prstGeom prst="rect">
            <a:avLst/>
          </a:prstGeom>
          <a:noFill/>
        </p:spPr>
        <p:txBody>
          <a:bodyPr wrap="square" rtlCol="0">
            <a:spAutoFit/>
          </a:bodyPr>
          <a:lstStyle/>
          <a:p>
            <a:r>
              <a:rPr lang="en-CA" sz="2000" dirty="0"/>
              <a:t>Defects</a:t>
            </a:r>
          </a:p>
        </p:txBody>
      </p:sp>
      <p:sp>
        <p:nvSpPr>
          <p:cNvPr id="20" name="TextBox 19"/>
          <p:cNvSpPr txBox="1"/>
          <p:nvPr/>
        </p:nvSpPr>
        <p:spPr>
          <a:xfrm>
            <a:off x="5007836" y="3222075"/>
            <a:ext cx="4006623" cy="1015663"/>
          </a:xfrm>
          <a:prstGeom prst="rect">
            <a:avLst/>
          </a:prstGeom>
          <a:noFill/>
        </p:spPr>
        <p:txBody>
          <a:bodyPr wrap="square" rtlCol="0">
            <a:spAutoFit/>
          </a:bodyPr>
          <a:lstStyle/>
          <a:p>
            <a:r>
              <a:rPr lang="en-CA" altLang="en-US" sz="2000" dirty="0"/>
              <a:t>Unused Creativity of Team Members</a:t>
            </a:r>
          </a:p>
          <a:p>
            <a:r>
              <a:rPr lang="en-CA" sz="2000" dirty="0"/>
              <a:t>(Not listening/Not speaking up)</a:t>
            </a:r>
          </a:p>
        </p:txBody>
      </p:sp>
      <p:sp>
        <p:nvSpPr>
          <p:cNvPr id="28" name="Rectangle 27"/>
          <p:cNvSpPr/>
          <p:nvPr/>
        </p:nvSpPr>
        <p:spPr>
          <a:xfrm>
            <a:off x="243589" y="344051"/>
            <a:ext cx="9280712" cy="477054"/>
          </a:xfrm>
          <a:prstGeom prst="rect">
            <a:avLst/>
          </a:prstGeom>
        </p:spPr>
        <p:txBody>
          <a:bodyPr wrap="square">
            <a:spAutoFit/>
          </a:bodyPr>
          <a:lstStyle/>
          <a:p>
            <a:pPr marL="0" indent="0">
              <a:buNone/>
            </a:pPr>
            <a:r>
              <a:rPr lang="en-US" sz="2500" dirty="0">
                <a:solidFill>
                  <a:schemeClr val="accent2"/>
                </a:solidFill>
              </a:rPr>
              <a:t>Eight Types of Waste</a:t>
            </a:r>
          </a:p>
        </p:txBody>
      </p:sp>
      <p:sp>
        <p:nvSpPr>
          <p:cNvPr id="27" name="Oval 26"/>
          <p:cNvSpPr/>
          <p:nvPr/>
        </p:nvSpPr>
        <p:spPr>
          <a:xfrm>
            <a:off x="358123" y="1309077"/>
            <a:ext cx="472624" cy="47262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358123" y="1977309"/>
            <a:ext cx="472624" cy="47262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358123" y="2642793"/>
            <a:ext cx="472624" cy="47262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358123" y="3322406"/>
            <a:ext cx="472624" cy="47262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535212" y="1309077"/>
            <a:ext cx="472624" cy="47262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4535212" y="1968453"/>
            <a:ext cx="472624" cy="47262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4535212" y="2642793"/>
            <a:ext cx="472624" cy="47262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4535212" y="3276171"/>
            <a:ext cx="472624" cy="47262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09213" y="1371331"/>
            <a:ext cx="328576" cy="328576"/>
          </a:xfrm>
          <a:prstGeom prst="rect">
            <a:avLst/>
          </a:prstGeom>
        </p:spPr>
      </p:pic>
      <p:pic>
        <p:nvPicPr>
          <p:cNvPr id="41" name="Picture 4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03053" y="3307643"/>
            <a:ext cx="331382" cy="411175"/>
          </a:xfrm>
          <a:prstGeom prst="rect">
            <a:avLst/>
          </a:prstGeom>
        </p:spPr>
      </p:pic>
      <p:pic>
        <p:nvPicPr>
          <p:cNvPr id="43" name="Picture 4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91713" y="2692081"/>
            <a:ext cx="366158" cy="369532"/>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4296" y="1396801"/>
            <a:ext cx="432951" cy="289006"/>
          </a:xfrm>
          <a:prstGeom prst="rect">
            <a:avLst/>
          </a:prstGeom>
        </p:spPr>
      </p:pic>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20961" y="2029008"/>
            <a:ext cx="364708" cy="364708"/>
          </a:xfrm>
          <a:prstGeom prst="rect">
            <a:avLst/>
          </a:prstGeom>
        </p:spPr>
      </p:pic>
      <p:pic>
        <p:nvPicPr>
          <p:cNvPr id="11" name="Picture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33316" y="2714801"/>
            <a:ext cx="334641" cy="334641"/>
          </a:xfrm>
          <a:prstGeom prst="rect">
            <a:avLst/>
          </a:prstGeom>
        </p:spPr>
      </p:pic>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568993" y="1991042"/>
            <a:ext cx="438843" cy="402674"/>
          </a:xfrm>
          <a:prstGeom prst="rect">
            <a:avLst/>
          </a:prstGeom>
        </p:spPr>
      </p:pic>
      <p:pic>
        <p:nvPicPr>
          <p:cNvPr id="24" name="Picture 2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35687" y="3396339"/>
            <a:ext cx="307252" cy="307252"/>
          </a:xfrm>
          <a:prstGeom prst="rect">
            <a:avLst/>
          </a:prstGeom>
        </p:spPr>
      </p:pic>
      <p:sp>
        <p:nvSpPr>
          <p:cNvPr id="2" name="Slide Number Placeholder 1"/>
          <p:cNvSpPr>
            <a:spLocks noGrp="1"/>
          </p:cNvSpPr>
          <p:nvPr>
            <p:ph type="sldNum" sz="quarter" idx="4294967295"/>
          </p:nvPr>
        </p:nvSpPr>
        <p:spPr>
          <a:xfrm>
            <a:off x="6486525" y="4821008"/>
            <a:ext cx="2371725" cy="166606"/>
          </a:xfrm>
          <a:prstGeom prst="rect">
            <a:avLst/>
          </a:prstGeom>
        </p:spPr>
        <p:txBody>
          <a:bodyPr/>
          <a:lstStyle/>
          <a:p>
            <a:fld id="{39F5F8E3-5259-0B42-A759-FBA1C390EB67}" type="slidenum">
              <a:rPr lang="en-US" smtClean="0"/>
              <a:pPr/>
              <a:t>8</a:t>
            </a:fld>
            <a:endParaRPr lang="en-US" dirty="0"/>
          </a:p>
        </p:txBody>
      </p:sp>
      <p:sp>
        <p:nvSpPr>
          <p:cNvPr id="30" name="TextBox 29"/>
          <p:cNvSpPr txBox="1"/>
          <p:nvPr/>
        </p:nvSpPr>
        <p:spPr>
          <a:xfrm>
            <a:off x="781791" y="1259909"/>
            <a:ext cx="4006623" cy="400110"/>
          </a:xfrm>
          <a:prstGeom prst="rect">
            <a:avLst/>
          </a:prstGeom>
          <a:noFill/>
        </p:spPr>
        <p:txBody>
          <a:bodyPr wrap="square" rtlCol="0">
            <a:spAutoFit/>
          </a:bodyPr>
          <a:lstStyle/>
          <a:p>
            <a:r>
              <a:rPr lang="en-CA" sz="2000" dirty="0"/>
              <a:t>Over/Under Production</a:t>
            </a:r>
          </a:p>
        </p:txBody>
      </p:sp>
      <p:sp>
        <p:nvSpPr>
          <p:cNvPr id="31" name="TextBox 30"/>
          <p:cNvSpPr txBox="1"/>
          <p:nvPr/>
        </p:nvSpPr>
        <p:spPr>
          <a:xfrm>
            <a:off x="358123" y="935082"/>
            <a:ext cx="8500127" cy="307777"/>
          </a:xfrm>
          <a:prstGeom prst="rect">
            <a:avLst/>
          </a:prstGeom>
          <a:solidFill>
            <a:schemeClr val="accent4"/>
          </a:solidFill>
        </p:spPr>
        <p:txBody>
          <a:bodyPr wrap="square" rtlCol="0">
            <a:spAutoFit/>
          </a:bodyPr>
          <a:lstStyle/>
          <a:p>
            <a:pPr algn="ctr"/>
            <a:r>
              <a:rPr lang="en-US" sz="1400" dirty="0">
                <a:latin typeface="Arial" panose="020B0604020202020204" pitchFamily="34" charset="0"/>
                <a:cs typeface="Arial" panose="020B0604020202020204" pitchFamily="34" charset="0"/>
              </a:rPr>
              <a:t>Waste is any activity that requires time or resources, but does not create value for the customer.</a:t>
            </a:r>
          </a:p>
        </p:txBody>
      </p:sp>
    </p:spTree>
    <p:extLst>
      <p:ext uri="{BB962C8B-B14F-4D97-AF65-F5344CB8AC3E}">
        <p14:creationId xmlns:p14="http://schemas.microsoft.com/office/powerpoint/2010/main" val="3834528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355194" y="404626"/>
            <a:ext cx="4533510" cy="461666"/>
            <a:chOff x="358123" y="2090776"/>
            <a:chExt cx="5849517" cy="615554"/>
          </a:xfrm>
        </p:grpSpPr>
        <p:sp>
          <p:nvSpPr>
            <p:cNvPr id="20" name="Oval 19"/>
            <p:cNvSpPr/>
            <p:nvPr/>
          </p:nvSpPr>
          <p:spPr>
            <a:xfrm>
              <a:off x="358123" y="2166327"/>
              <a:ext cx="472624" cy="47262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21" name="Picture 2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4297" y="2254051"/>
              <a:ext cx="432951" cy="289006"/>
            </a:xfrm>
            <a:prstGeom prst="rect">
              <a:avLst/>
            </a:prstGeom>
          </p:spPr>
        </p:pic>
        <p:sp>
          <p:nvSpPr>
            <p:cNvPr id="22" name="TextBox 21"/>
            <p:cNvSpPr txBox="1"/>
            <p:nvPr/>
          </p:nvSpPr>
          <p:spPr>
            <a:xfrm>
              <a:off x="807248" y="2090776"/>
              <a:ext cx="5400392" cy="615554"/>
            </a:xfrm>
            <a:prstGeom prst="rect">
              <a:avLst/>
            </a:prstGeom>
            <a:noFill/>
          </p:spPr>
          <p:txBody>
            <a:bodyPr wrap="square" rtlCol="0">
              <a:spAutoFit/>
            </a:bodyPr>
            <a:lstStyle/>
            <a:p>
              <a:r>
                <a:rPr lang="en-CA" sz="2400" dirty="0">
                  <a:solidFill>
                    <a:schemeClr val="accent2"/>
                  </a:solidFill>
                </a:rPr>
                <a:t>Over/Under Production</a:t>
              </a:r>
            </a:p>
          </p:txBody>
        </p:sp>
      </p:grpSp>
      <p:sp>
        <p:nvSpPr>
          <p:cNvPr id="2" name="TextBox 1"/>
          <p:cNvSpPr txBox="1"/>
          <p:nvPr/>
        </p:nvSpPr>
        <p:spPr>
          <a:xfrm>
            <a:off x="355194" y="1075904"/>
            <a:ext cx="4513781" cy="738664"/>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sz="1400" dirty="0"/>
              <a:t>Making something before it is truly needed. Not producing the right work at the right time in the right amount as needed by the downstream work.</a:t>
            </a: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18651" y="1621626"/>
            <a:ext cx="3370155" cy="2246769"/>
          </a:xfrm>
          <a:prstGeom prst="rect">
            <a:avLst/>
          </a:prstGeom>
        </p:spPr>
      </p:pic>
      <p:sp>
        <p:nvSpPr>
          <p:cNvPr id="11" name="TextBox 10"/>
          <p:cNvSpPr txBox="1"/>
          <p:nvPr/>
        </p:nvSpPr>
        <p:spPr>
          <a:xfrm>
            <a:off x="343063" y="2074717"/>
            <a:ext cx="4525912" cy="2246769"/>
          </a:xfrm>
          <a:prstGeom prst="rect">
            <a:avLst/>
          </a:prstGeom>
          <a:noFill/>
        </p:spPr>
        <p:txBody>
          <a:bodyPr wrap="square" rtlCol="0">
            <a:spAutoFit/>
          </a:bodyPr>
          <a:lstStyle/>
          <a:p>
            <a:r>
              <a:rPr lang="en-US" sz="1400" dirty="0"/>
              <a:t>An example of </a:t>
            </a:r>
            <a:r>
              <a:rPr lang="en-US" sz="1400" i="1" dirty="0">
                <a:solidFill>
                  <a:schemeClr val="accent2"/>
                </a:solidFill>
              </a:rPr>
              <a:t>over production </a:t>
            </a:r>
            <a:r>
              <a:rPr lang="en-US" sz="1400" dirty="0"/>
              <a:t>is highly detailing millwork drawings beyond a level that gets design intent and quality across, especially when they will be detailed by the millwork trade.  </a:t>
            </a:r>
          </a:p>
          <a:p>
            <a:endParaRPr lang="en-US" sz="1400" dirty="0"/>
          </a:p>
          <a:p>
            <a:r>
              <a:rPr lang="en-US" sz="1400" dirty="0"/>
              <a:t>An example  of </a:t>
            </a:r>
            <a:r>
              <a:rPr lang="en-US" sz="1400" i="1" dirty="0">
                <a:solidFill>
                  <a:schemeClr val="accent2"/>
                </a:solidFill>
              </a:rPr>
              <a:t>under production</a:t>
            </a:r>
            <a:r>
              <a:rPr lang="en-US" sz="1400" dirty="0">
                <a:solidFill>
                  <a:schemeClr val="accent2"/>
                </a:solidFill>
              </a:rPr>
              <a:t> </a:t>
            </a:r>
            <a:r>
              <a:rPr lang="en-US" sz="1400" dirty="0"/>
              <a:t>is missing or unclear information on drawings that leads to confusion or a Request for Information (RFI).</a:t>
            </a:r>
          </a:p>
          <a:p>
            <a:endParaRPr lang="en-US" sz="1400" dirty="0"/>
          </a:p>
          <a:p>
            <a:r>
              <a:rPr lang="en-US" sz="1400" dirty="0"/>
              <a:t>Each of these can lead to the waste of </a:t>
            </a:r>
            <a:r>
              <a:rPr lang="en-US" sz="1400" i="1" dirty="0">
                <a:solidFill>
                  <a:schemeClr val="accent2"/>
                </a:solidFill>
              </a:rPr>
              <a:t>waiting</a:t>
            </a:r>
            <a:r>
              <a:rPr lang="en-US" sz="1400" dirty="0"/>
              <a:t>.</a:t>
            </a:r>
          </a:p>
        </p:txBody>
      </p:sp>
    </p:spTree>
    <p:extLst>
      <p:ext uri="{BB962C8B-B14F-4D97-AF65-F5344CB8AC3E}">
        <p14:creationId xmlns:p14="http://schemas.microsoft.com/office/powerpoint/2010/main" val="3684680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LCI_Congress_Theme">
  <a:themeElements>
    <a:clrScheme name="LCI Brand Colors 1">
      <a:dk1>
        <a:srgbClr val="000000"/>
      </a:dk1>
      <a:lt1>
        <a:srgbClr val="FFFFFF"/>
      </a:lt1>
      <a:dk2>
        <a:srgbClr val="44546A"/>
      </a:dk2>
      <a:lt2>
        <a:srgbClr val="E7E6E6"/>
      </a:lt2>
      <a:accent1>
        <a:srgbClr val="33518B"/>
      </a:accent1>
      <a:accent2>
        <a:srgbClr val="1D2D49"/>
      </a:accent2>
      <a:accent3>
        <a:srgbClr val="3497DA"/>
      </a:accent3>
      <a:accent4>
        <a:srgbClr val="1BBB9B"/>
      </a:accent4>
      <a:accent5>
        <a:srgbClr val="8A499B"/>
      </a:accent5>
      <a:accent6>
        <a:srgbClr val="DF3525"/>
      </a:accent6>
      <a:hlink>
        <a:srgbClr val="3497DA"/>
      </a:hlink>
      <a:folHlink>
        <a:srgbClr val="35528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CI_Congress_Theme" id="{6E4253D9-0034-7840-9300-9D1D9C1D0868}" vid="{101C593B-9C59-3945-BC90-FF1EE2E420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LCI_Congress_Theme</Template>
  <TotalTime>19080</TotalTime>
  <Words>1989</Words>
  <Application>Microsoft Macintosh PowerPoint</Application>
  <PresentationFormat>On-screen Show (16:9)</PresentationFormat>
  <Paragraphs>240</Paragraphs>
  <Slides>26</Slides>
  <Notes>20</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LCI_Congress_Theme</vt:lpstr>
      <vt:lpstr>PowerPoint Presentation</vt:lpstr>
      <vt:lpstr>Conditions of Satisfaction</vt:lpstr>
      <vt:lpstr>LCI Lean Learning Series</vt:lpstr>
      <vt:lpstr>Topic Description</vt:lpstr>
      <vt:lpstr>PowerPoint Presentation</vt:lpstr>
      <vt:lpstr>Lean:</vt:lpstr>
      <vt:lpstr>Six Tenets of Lean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eLearning</vt:lpstr>
      <vt:lpstr>eLearning Courses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Stewart Andrews</dc:creator>
  <cp:lastModifiedBy>arice@thresholdmedia.com</cp:lastModifiedBy>
  <cp:revision>578</cp:revision>
  <cp:lastPrinted>2018-06-18T18:17:59Z</cp:lastPrinted>
  <dcterms:created xsi:type="dcterms:W3CDTF">2016-12-06T14:23:25Z</dcterms:created>
  <dcterms:modified xsi:type="dcterms:W3CDTF">2023-06-13T14:09:35Z</dcterms:modified>
</cp:coreProperties>
</file>